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0" r:id="rId1"/>
  </p:sldMasterIdLst>
  <p:notesMasterIdLst>
    <p:notesMasterId r:id="rId81"/>
  </p:notesMasterIdLst>
  <p:sldIdLst>
    <p:sldId id="256" r:id="rId2"/>
    <p:sldId id="400" r:id="rId3"/>
    <p:sldId id="392" r:id="rId4"/>
    <p:sldId id="445" r:id="rId5"/>
    <p:sldId id="471" r:id="rId6"/>
    <p:sldId id="481" r:id="rId7"/>
    <p:sldId id="482" r:id="rId8"/>
    <p:sldId id="483" r:id="rId9"/>
    <p:sldId id="592" r:id="rId10"/>
    <p:sldId id="484" r:id="rId11"/>
    <p:sldId id="485" r:id="rId12"/>
    <p:sldId id="486" r:id="rId13"/>
    <p:sldId id="491" r:id="rId14"/>
    <p:sldId id="492" r:id="rId15"/>
    <p:sldId id="495" r:id="rId16"/>
    <p:sldId id="497" r:id="rId17"/>
    <p:sldId id="496" r:id="rId18"/>
    <p:sldId id="500" r:id="rId19"/>
    <p:sldId id="501" r:id="rId20"/>
    <p:sldId id="502" r:id="rId21"/>
    <p:sldId id="503" r:id="rId22"/>
    <p:sldId id="504" r:id="rId23"/>
    <p:sldId id="506" r:id="rId24"/>
    <p:sldId id="507" r:id="rId25"/>
    <p:sldId id="508" r:id="rId26"/>
    <p:sldId id="509" r:id="rId27"/>
    <p:sldId id="524" r:id="rId28"/>
    <p:sldId id="525" r:id="rId29"/>
    <p:sldId id="510" r:id="rId30"/>
    <p:sldId id="526" r:id="rId31"/>
    <p:sldId id="516" r:id="rId32"/>
    <p:sldId id="527" r:id="rId33"/>
    <p:sldId id="515" r:id="rId34"/>
    <p:sldId id="533" r:id="rId35"/>
    <p:sldId id="535" r:id="rId36"/>
    <p:sldId id="534" r:id="rId37"/>
    <p:sldId id="536" r:id="rId38"/>
    <p:sldId id="585" r:id="rId39"/>
    <p:sldId id="522" r:id="rId40"/>
    <p:sldId id="470" r:id="rId41"/>
    <p:sldId id="480" r:id="rId42"/>
    <p:sldId id="537" r:id="rId43"/>
    <p:sldId id="538" r:id="rId44"/>
    <p:sldId id="539" r:id="rId45"/>
    <p:sldId id="540" r:id="rId46"/>
    <p:sldId id="541" r:id="rId47"/>
    <p:sldId id="542" r:id="rId48"/>
    <p:sldId id="543" r:id="rId49"/>
    <p:sldId id="544" r:id="rId50"/>
    <p:sldId id="545" r:id="rId51"/>
    <p:sldId id="546" r:id="rId52"/>
    <p:sldId id="547" r:id="rId53"/>
    <p:sldId id="548" r:id="rId54"/>
    <p:sldId id="549" r:id="rId55"/>
    <p:sldId id="550" r:id="rId56"/>
    <p:sldId id="551" r:id="rId57"/>
    <p:sldId id="552" r:id="rId58"/>
    <p:sldId id="553" r:id="rId59"/>
    <p:sldId id="554" r:id="rId60"/>
    <p:sldId id="555" r:id="rId61"/>
    <p:sldId id="586" r:id="rId62"/>
    <p:sldId id="587" r:id="rId63"/>
    <p:sldId id="588" r:id="rId64"/>
    <p:sldId id="589" r:id="rId65"/>
    <p:sldId id="590" r:id="rId66"/>
    <p:sldId id="591" r:id="rId67"/>
    <p:sldId id="563" r:id="rId68"/>
    <p:sldId id="564" r:id="rId69"/>
    <p:sldId id="565" r:id="rId70"/>
    <p:sldId id="566" r:id="rId71"/>
    <p:sldId id="567" r:id="rId72"/>
    <p:sldId id="568" r:id="rId73"/>
    <p:sldId id="569" r:id="rId74"/>
    <p:sldId id="570" r:id="rId75"/>
    <p:sldId id="571" r:id="rId76"/>
    <p:sldId id="572" r:id="rId77"/>
    <p:sldId id="573" r:id="rId78"/>
    <p:sldId id="574" r:id="rId79"/>
    <p:sldId id="575" r:id="rId80"/>
  </p:sldIdLst>
  <p:sldSz cx="9144000" cy="6858000" type="screen4x3"/>
  <p:notesSz cx="6858000" cy="9144000"/>
  <p:custDataLst>
    <p:tags r:id="rId8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376" autoAdjust="0"/>
  </p:normalViewPr>
  <p:slideViewPr>
    <p:cSldViewPr>
      <p:cViewPr varScale="1">
        <p:scale>
          <a:sx n="61" d="100"/>
          <a:sy n="61" d="100"/>
        </p:scale>
        <p:origin x="133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F61E2-3B94-429A-B556-60A38F36CBB3}" type="datetimeFigureOut">
              <a:rPr lang="en-US" smtClean="0"/>
              <a:pPr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9376-9C26-4D8E-A786-07D622B5D5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F9376-9C26-4D8E-A786-07D622B5D54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3584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3584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5AA4147-2CA7-4201-9DAA-E83E10FD81B2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897238-1498-4497-9973-DC7412694196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FC2141-A79F-4633-B9D3-1A8BE0072CED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9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C6ACC3-81BA-41DE-BEE3-EC6968161BC7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4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EDC644-6F20-4E5C-A878-103E7DF12FE9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9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3A4F1B-6338-4717-9A65-975E4628CE56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6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712E686-CBD3-4950-B297-E158FAD3A4AA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C44D6C-79FA-4153-8571-A502CB6A0500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C7EC9C-4751-40E2-A188-B8331988EEB9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4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8EABC9-2BCD-4767-9F37-981C518BEA06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B568D6-B2CF-4652-A6E6-FEE234BCA133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8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fld id="{476AF985-AB1B-474F-A78C-E1ADA964230B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aaronpolhamus/964a4411c0906315deb9f4a3723aac5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-net.org/challenges/LSVRC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-net.org/download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st.github.com/aaronpolhamus/964a4411c0906315deb9f4a3723aac57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2/file/c399862d3b9d6b76c8436e924a68c45b-Paper.pdf" TargetMode="External"/><Relationship Id="rId2" Type="http://schemas.openxmlformats.org/officeDocument/2006/relationships/hyperlink" Target="https://ieeexplore.ieee.org/stamp/stamp.jsp?arnumber=7267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9.1556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12.03385" TargetMode="External"/><Relationship Id="rId2" Type="http://schemas.openxmlformats.org/officeDocument/2006/relationships/hyperlink" Target="https://arxiv.org/abs/1409.484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8.06993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preprocessing/image/ImageDataGenerator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05.11946" TargetMode="External"/><Relationship Id="rId2" Type="http://schemas.openxmlformats.org/officeDocument/2006/relationships/hyperlink" Target="https://arxiv.org/abs/1704.0486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CNN: </a:t>
            </a:r>
            <a:r>
              <a:rPr lang="ko-KR" altLang="en-US" dirty="0" smtClean="0"/>
              <a:t>사전학습모형 사용하기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6781800" cy="1752600"/>
          </a:xfrm>
        </p:spPr>
        <p:txBody>
          <a:bodyPr/>
          <a:lstStyle/>
          <a:p>
            <a:pPr algn="r"/>
            <a:r>
              <a:rPr lang="en-US" dirty="0" smtClean="0"/>
              <a:t>Sang Yup </a:t>
            </a:r>
            <a:r>
              <a:rPr lang="en-US" dirty="0" smtClean="0"/>
              <a:t>Lee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cap="none" dirty="0" smtClean="0"/>
              <a:t>주요 사전 학습 모형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AB489-3DF4-4424-9E22-29863B6123E0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1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LeNet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 smtClean="0"/>
              <a:t>LeNet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ConvNet</a:t>
            </a:r>
            <a:r>
              <a:rPr lang="en-US" altLang="ko-KR" sz="1800" dirty="0" smtClean="0"/>
              <a:t> (</a:t>
            </a:r>
            <a:r>
              <a:rPr lang="en-US" altLang="ko-KR" sz="1800" dirty="0" err="1" smtClean="0"/>
              <a:t>tanh</a:t>
            </a:r>
            <a:r>
              <a:rPr lang="en-US" altLang="ko-KR" sz="1800" dirty="0"/>
              <a:t>)</a:t>
            </a:r>
            <a:r>
              <a:rPr lang="ko-KR" altLang="ko-KR" sz="1800" dirty="0" smtClean="0"/>
              <a:t>과 </a:t>
            </a:r>
            <a:r>
              <a:rPr lang="en-US" altLang="ko-KR" sz="1800" dirty="0" smtClean="0"/>
              <a:t>Average pooling</a:t>
            </a:r>
            <a:r>
              <a:rPr lang="ko-KR" altLang="ko-KR" sz="1800" dirty="0"/>
              <a:t>을 교차로 사용한 알고리즘</a:t>
            </a:r>
          </a:p>
          <a:p>
            <a:pPr lvl="1"/>
            <a:r>
              <a:rPr lang="en-US" altLang="ko-KR" sz="1800" dirty="0"/>
              <a:t>In general, </a:t>
            </a:r>
            <a:r>
              <a:rPr lang="en-US" altLang="ko-KR" sz="1800" dirty="0" err="1"/>
              <a:t>LeNet</a:t>
            </a:r>
            <a:r>
              <a:rPr lang="en-US" altLang="ko-KR" sz="1800" dirty="0"/>
              <a:t> refers to lenet-5 and is a simple convolutional neural network. 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The </a:t>
            </a:r>
            <a:r>
              <a:rPr lang="en-US" altLang="ko-KR" sz="1800" dirty="0" err="1"/>
              <a:t>LeNet</a:t>
            </a:r>
            <a:r>
              <a:rPr lang="en-US" altLang="ko-KR" sz="1800" dirty="0"/>
              <a:t> architecture was first introduced by </a:t>
            </a:r>
            <a:r>
              <a:rPr lang="en-US" altLang="ko-KR" sz="1800" dirty="0" err="1"/>
              <a:t>LeCun</a:t>
            </a:r>
            <a:r>
              <a:rPr lang="en-US" altLang="ko-KR" sz="1800" dirty="0"/>
              <a:t> et al. in their 1998 paper, Gradient-Based Learning Applied to Document Recognition. As the name of the paper suggests, the authors’ implementation of </a:t>
            </a:r>
            <a:r>
              <a:rPr lang="en-US" altLang="ko-KR" sz="1800" dirty="0" err="1"/>
              <a:t>LeNet</a:t>
            </a:r>
            <a:r>
              <a:rPr lang="en-US" altLang="ko-KR" sz="1800" dirty="0"/>
              <a:t> was used primarily for OCR and character recognition in documents.</a:t>
            </a:r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C456-98C6-4313-91E0-547895EE9367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7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LeNet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Structure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err="1" smtClean="0"/>
              <a:t>Keras</a:t>
            </a:r>
            <a:r>
              <a:rPr lang="ko-KR" altLang="en-US" sz="2400" dirty="0" smtClean="0"/>
              <a:t> 로 구현해 보기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See “</a:t>
            </a:r>
            <a:r>
              <a:rPr lang="en-US" altLang="ko-KR" sz="2000" dirty="0" err="1" smtClean="0"/>
              <a:t>LeNet_MNIST_example_orginal.ipynb</a:t>
            </a:r>
            <a:r>
              <a:rPr lang="en-US" altLang="ko-KR" sz="2000" dirty="0" smtClean="0"/>
              <a:t>” 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20977-9EC2-4729-A9E8-B2FF6D943D12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8" name="Picture 4" descr="cap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71" y="2819400"/>
            <a:ext cx="8845229" cy="159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5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err="1" smtClean="0"/>
              <a:t>AlexNet</a:t>
            </a:r>
            <a:endParaRPr lang="en-US" altLang="ko-KR" sz="2800" dirty="0" smtClean="0"/>
          </a:p>
          <a:p>
            <a:pPr lvl="1"/>
            <a:r>
              <a:rPr lang="en-US" altLang="ko-KR" sz="2400" dirty="0" smtClean="0"/>
              <a:t>The winner of the </a:t>
            </a:r>
            <a:r>
              <a:rPr lang="en-US" altLang="ko-KR" sz="2400" dirty="0" err="1" smtClean="0"/>
              <a:t>ILSVRC</a:t>
            </a:r>
            <a:r>
              <a:rPr lang="en-US" altLang="ko-KR" sz="2400" dirty="0" smtClean="0"/>
              <a:t> competition in 2012</a:t>
            </a:r>
          </a:p>
          <a:p>
            <a:pPr lvl="1"/>
            <a:r>
              <a:rPr lang="en-US" altLang="ko-KR" sz="2400" dirty="0" smtClean="0"/>
              <a:t>Trained on ImageNet dataset</a:t>
            </a:r>
          </a:p>
          <a:p>
            <a:pPr lvl="1"/>
            <a:r>
              <a:rPr lang="en-US" altLang="ko-KR" sz="2400" dirty="0" smtClean="0"/>
              <a:t>Similar to </a:t>
            </a:r>
            <a:r>
              <a:rPr lang="en-US" altLang="ko-KR" sz="2400" dirty="0" err="1" smtClean="0"/>
              <a:t>LeNet</a:t>
            </a:r>
            <a:endParaRPr lang="en-US" altLang="ko-KR" sz="2400" dirty="0" smtClean="0"/>
          </a:p>
          <a:p>
            <a:pPr lvl="2"/>
            <a:r>
              <a:rPr lang="en-US" altLang="ko-KR" sz="2000" dirty="0" smtClean="0"/>
              <a:t>A series of convolutional and pooling layers</a:t>
            </a:r>
          </a:p>
          <a:p>
            <a:pPr lvl="1"/>
            <a:r>
              <a:rPr lang="en-US" altLang="ko-KR" sz="2400" dirty="0" smtClean="0"/>
              <a:t>But </a:t>
            </a:r>
            <a:r>
              <a:rPr lang="en-US" altLang="ko-KR" sz="2400" dirty="0"/>
              <a:t>more hidden layers and filters per layer</a:t>
            </a:r>
          </a:p>
          <a:p>
            <a:pPr lvl="2"/>
            <a:r>
              <a:rPr lang="en-US" altLang="ko-KR" sz="2000" dirty="0" err="1" smtClean="0"/>
              <a:t>ReLU</a:t>
            </a:r>
            <a:r>
              <a:rPr lang="en-US" altLang="ko-KR" sz="2000" dirty="0" smtClean="0"/>
              <a:t> activation function &amp; max pooling</a:t>
            </a:r>
          </a:p>
          <a:p>
            <a:pPr lvl="1"/>
            <a:r>
              <a:rPr lang="en-US" altLang="ko-KR" sz="2400" dirty="0" smtClean="0"/>
              <a:t>Consists of five convolutional layers, some of which are followed by max-pooling layers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D4F39-0E0E-49D5-BE71-18EDDBB36BFF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AlexNet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5346C-5C6F-41CB-BE19-0A069BA0A45D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098" name="Picture 2" descr="cap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7527473" cy="437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VGG</a:t>
            </a:r>
            <a:r>
              <a:rPr lang="en-US" altLang="ko-KR" dirty="0" smtClean="0"/>
              <a:t>-16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VGG</a:t>
            </a:r>
            <a:r>
              <a:rPr lang="en-US" altLang="ko-KR" dirty="0" smtClean="0"/>
              <a:t>-16</a:t>
            </a:r>
          </a:p>
          <a:p>
            <a:pPr lvl="1"/>
            <a:r>
              <a:rPr lang="en-US" altLang="ko-KR" dirty="0" smtClean="0"/>
              <a:t>Developed in 2014 by the Visual Geometry Group at Oxford University</a:t>
            </a:r>
          </a:p>
          <a:p>
            <a:pPr lvl="1"/>
            <a:r>
              <a:rPr lang="en-US" altLang="ko-KR" dirty="0" smtClean="0"/>
              <a:t>Overall structure is similar to </a:t>
            </a:r>
            <a:r>
              <a:rPr lang="en-US" altLang="ko-KR" dirty="0" err="1" smtClean="0"/>
              <a:t>LeNet</a:t>
            </a:r>
            <a:r>
              <a:rPr lang="en-US" altLang="ko-KR" dirty="0" smtClean="0"/>
              <a:t> and </a:t>
            </a:r>
            <a:r>
              <a:rPr lang="en-US" altLang="ko-KR" dirty="0" err="1" smtClean="0"/>
              <a:t>AlexNet</a:t>
            </a:r>
            <a:r>
              <a:rPr lang="en-US" altLang="ko-KR" dirty="0" smtClean="0"/>
              <a:t>, but much deeper</a:t>
            </a:r>
          </a:p>
          <a:p>
            <a:pPr lvl="1"/>
            <a:r>
              <a:rPr lang="en-US" altLang="ko-KR" dirty="0" smtClean="0"/>
              <a:t>It used </a:t>
            </a:r>
            <a:r>
              <a:rPr lang="en-US" altLang="ko-KR" dirty="0" err="1" smtClean="0"/>
              <a:t>3x3</a:t>
            </a:r>
            <a:r>
              <a:rPr lang="en-US" altLang="ko-KR" dirty="0" smtClean="0"/>
              <a:t> filters </a:t>
            </a:r>
          </a:p>
          <a:p>
            <a:pPr lvl="2"/>
            <a:r>
              <a:rPr lang="ko-KR" altLang="en-US" dirty="0" smtClean="0"/>
              <a:t>더 작은 크기의 </a:t>
            </a:r>
            <a:r>
              <a:rPr lang="en-US" altLang="ko-KR" dirty="0" smtClean="0"/>
              <a:t>filter</a:t>
            </a:r>
            <a:r>
              <a:rPr lang="ko-KR" altLang="en-US" dirty="0"/>
              <a:t> </a:t>
            </a:r>
            <a:r>
              <a:rPr lang="ko-KR" altLang="en-US" dirty="0" smtClean="0"/>
              <a:t>를 더 여러개 사용함으로써 이미지의 특성을 더 잘 추출할 수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파라미터수를 줄이면서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FAAB-B72E-4CB8-80C9-86BD9BCFBD9F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39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VGG-16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VGG-16</a:t>
            </a:r>
          </a:p>
          <a:p>
            <a:pPr lvl="1" latinLnBrk="1"/>
            <a:r>
              <a:rPr lang="en-US" altLang="ko-KR" dirty="0"/>
              <a:t>3x3 conv filter</a:t>
            </a:r>
            <a:r>
              <a:rPr lang="ko-KR" altLang="ko-KR" dirty="0"/>
              <a:t>를 </a:t>
            </a:r>
            <a:r>
              <a:rPr lang="en-US" altLang="ko-KR" dirty="0"/>
              <a:t>stride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반복 적용</a:t>
            </a:r>
            <a:endParaRPr lang="ko-KR" altLang="ko-KR" dirty="0"/>
          </a:p>
          <a:p>
            <a:pPr lvl="1" latinLnBrk="1"/>
            <a:r>
              <a:rPr lang="en-US" altLang="ko-KR" dirty="0"/>
              <a:t>2x2 </a:t>
            </a:r>
            <a:r>
              <a:rPr lang="en-US" altLang="ko-KR" dirty="0" err="1"/>
              <a:t>max_pooling</a:t>
            </a:r>
            <a:r>
              <a:rPr lang="ko-KR" altLang="ko-KR" dirty="0"/>
              <a:t>을 </a:t>
            </a:r>
            <a:r>
              <a:rPr lang="en-US" altLang="ko-KR" dirty="0"/>
              <a:t>stride 2</a:t>
            </a:r>
            <a:r>
              <a:rPr lang="ko-KR" altLang="ko-KR" dirty="0"/>
              <a:t>로 해서 </a:t>
            </a:r>
            <a:r>
              <a:rPr lang="ko-KR" altLang="en-US" dirty="0" smtClean="0"/>
              <a:t>반복</a:t>
            </a:r>
            <a:endParaRPr lang="ko-KR" altLang="ko-KR" dirty="0"/>
          </a:p>
          <a:p>
            <a:pPr lvl="1"/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0BE14-BF8F-4FA6-AD05-414DAF243EAA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vgg16 architecture 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733800"/>
            <a:ext cx="7315200" cy="20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2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VGG-16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CFBA7-5025-49D5-950F-AD8E589E84EC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934842"/>
            <a:ext cx="6257925" cy="3943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25674" y="5840937"/>
            <a:ext cx="60801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ImageNet Large Scale Visual Recognition Challenge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387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InceptionNet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err="1" smtClean="0"/>
              <a:t>InceptionNet</a:t>
            </a:r>
            <a:r>
              <a:rPr lang="en-US" altLang="ko-KR" sz="2400" dirty="0" smtClean="0"/>
              <a:t> (a.k.a., </a:t>
            </a:r>
            <a:r>
              <a:rPr lang="en-US" altLang="ko-KR" sz="2400" dirty="0" err="1" smtClean="0"/>
              <a:t>GoogLeNet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en-US" altLang="ko-KR" sz="2000" dirty="0" smtClean="0"/>
              <a:t>2014</a:t>
            </a:r>
            <a:r>
              <a:rPr lang="ko-KR" altLang="en-US" sz="2000" dirty="0" smtClean="0"/>
              <a:t>년에 </a:t>
            </a:r>
            <a:r>
              <a:rPr lang="en-US" altLang="ko-KR" sz="2000" dirty="0" smtClean="0"/>
              <a:t>Google (</a:t>
            </a:r>
            <a:r>
              <a:rPr lang="en-US" altLang="ko-KR" sz="2000" dirty="0" err="1" smtClean="0"/>
              <a:t>Szegedy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et al., 2014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에서 제안한 모형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주요 특징</a:t>
            </a:r>
            <a:endParaRPr lang="en-US" altLang="ko-KR" sz="2000" dirty="0" smtClean="0"/>
          </a:p>
          <a:p>
            <a:pPr lvl="2"/>
            <a:r>
              <a:rPr lang="ko-KR" altLang="en-US" sz="1800" dirty="0"/>
              <a:t>이전에 제안된 모형들에서의 중요한 것은 ⇒ 합성곱 필터의 크기를 어떻게 하느냐</a:t>
            </a:r>
            <a:r>
              <a:rPr lang="en-US" altLang="ko-KR" sz="1800" dirty="0"/>
              <a:t>? &amp; pooling filter</a:t>
            </a:r>
            <a:r>
              <a:rPr lang="ko-KR" altLang="en-US" sz="1800" dirty="0"/>
              <a:t>를 언제 사용하느냐</a:t>
            </a:r>
            <a:r>
              <a:rPr lang="en-US" altLang="ko-KR" sz="1800" dirty="0"/>
              <a:t>? </a:t>
            </a:r>
            <a:r>
              <a:rPr lang="ko-KR" altLang="en-US" sz="1800" dirty="0"/>
              <a:t>에 대한 것 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이전 </a:t>
            </a:r>
            <a:r>
              <a:rPr lang="ko-KR" altLang="en-US" sz="1800" dirty="0"/>
              <a:t>레이어에서 전달되는 입력 데이터에 서로 다른 크기의 </a:t>
            </a:r>
            <a:r>
              <a:rPr lang="en-US" altLang="ko-KR" sz="1800" dirty="0"/>
              <a:t>filter</a:t>
            </a:r>
            <a:r>
              <a:rPr lang="ko-KR" altLang="en-US" sz="1800" dirty="0"/>
              <a:t>를 동시에 </a:t>
            </a:r>
            <a:r>
              <a:rPr lang="ko-KR" altLang="en-US" sz="1800" dirty="0" smtClean="0"/>
              <a:t>적용 </a:t>
            </a:r>
            <a:r>
              <a:rPr lang="en-US" altLang="ko-KR" sz="1800" dirty="0" smtClean="0"/>
              <a:t>+ </a:t>
            </a:r>
            <a:r>
              <a:rPr lang="en-US" altLang="ko-KR" sz="1800" dirty="0" err="1" smtClean="0"/>
              <a:t>conv</a:t>
            </a:r>
            <a:r>
              <a:rPr lang="en-US" altLang="ko-KR" sz="1800" dirty="0" smtClean="0"/>
              <a:t> filter, pooling filter </a:t>
            </a:r>
            <a:r>
              <a:rPr lang="ko-KR" altLang="en-US" sz="1800" dirty="0" smtClean="0"/>
              <a:t>동시 사용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보다 다양한 정보 추출 가능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 속도 개선</a:t>
            </a:r>
            <a:endParaRPr lang="en-US" altLang="ko-KR" sz="1800" dirty="0" smtClean="0"/>
          </a:p>
          <a:p>
            <a:pPr lvl="3"/>
            <a:r>
              <a:rPr lang="ko-KR" altLang="en-US" sz="1600" dirty="0" smtClean="0"/>
              <a:t>이를 위해 </a:t>
            </a:r>
            <a:r>
              <a:rPr lang="en-US" altLang="ko-KR" sz="1600" dirty="0" smtClean="0"/>
              <a:t>inception module</a:t>
            </a:r>
            <a:r>
              <a:rPr lang="ko-KR" altLang="en-US" sz="1600" dirty="0" smtClean="0"/>
              <a:t>이라고 하는 것을 사용 </a:t>
            </a:r>
            <a:endParaRPr lang="en-US" altLang="ko-KR" sz="1600" dirty="0" smtClean="0"/>
          </a:p>
          <a:p>
            <a:pPr lvl="3"/>
            <a:r>
              <a:rPr lang="ko-KR" altLang="en-US" sz="1600" dirty="0" smtClean="0"/>
              <a:t>이러한 </a:t>
            </a:r>
            <a:r>
              <a:rPr lang="en-US" altLang="ko-KR" sz="1600" dirty="0" smtClean="0"/>
              <a:t>inception module</a:t>
            </a:r>
            <a:r>
              <a:rPr lang="ko-KR" altLang="en-US" sz="1600" dirty="0" smtClean="0"/>
              <a:t>을 여러개 반복적으로 적용한 모형</a:t>
            </a:r>
            <a:endParaRPr lang="en-US" altLang="ko-KR" sz="16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3CFA5-93F9-426C-AABB-10FFB7733B53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8050" y="5901680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Szegedy</a:t>
            </a:r>
            <a:r>
              <a:rPr lang="en-US" altLang="ko-KR" sz="1200" dirty="0"/>
              <a:t>, et al. (2015). Going deeper with convolutions. In Proceedings of the IEEE conference on computer vision and pattern recognition (pp. 1-9).</a:t>
            </a:r>
          </a:p>
        </p:txBody>
      </p:sp>
    </p:spTree>
    <p:extLst>
      <p:ext uri="{BB962C8B-B14F-4D97-AF65-F5344CB8AC3E}">
        <p14:creationId xmlns:p14="http://schemas.microsoft.com/office/powerpoint/2010/main" val="384873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(</a:t>
            </a:r>
            <a:r>
              <a:rPr lang="en-US" altLang="ko-KR" dirty="0" err="1"/>
              <a:t>InceptionNet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Inception module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D2227-A31D-45A2-892E-ECF0446B0329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19" y="2727325"/>
            <a:ext cx="5462874" cy="29114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72138" y="3518500"/>
            <a:ext cx="3282950" cy="203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보통의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CNN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ConvNet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보통 한번만 수행하는데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inception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같은 경우는 크기가 다른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filter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사용하여 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ConvNet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여러번 </a:t>
            </a:r>
            <a:r>
              <a:rPr lang="ko-KR" altLang="ko-KR" sz="14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수행</a:t>
            </a:r>
            <a:r>
              <a:rPr lang="en-US" altLang="ko-KR" sz="14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+ max pooling</a:t>
            </a:r>
          </a:p>
          <a:p>
            <a:pPr marL="285750" indent="-285750" algn="just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구조의 문제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⇒</a:t>
            </a:r>
            <a:r>
              <a:rPr lang="en-US" altLang="ko-KR" sz="14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필터를 여러개 사용하기 때문에 파라미터의 수가 크게 증가한다는 문제</a:t>
            </a:r>
            <a:endParaRPr lang="ko-KR" altLang="ko-KR" sz="1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7662" y="2142322"/>
            <a:ext cx="3516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depth-wise</a:t>
            </a:r>
            <a:r>
              <a:rPr lang="ko-KR" altLang="en-US" sz="1400" dirty="0" smtClean="0"/>
              <a:t>로 이어붙이기 사용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이를 위해서는 각 </a:t>
            </a:r>
            <a:r>
              <a:rPr lang="en-US" altLang="ko-KR" sz="1400" dirty="0" smtClean="0"/>
              <a:t>filter</a:t>
            </a:r>
            <a:r>
              <a:rPr lang="ko-KR" altLang="en-US" sz="1400" dirty="0" smtClean="0"/>
              <a:t>를 적용한 결과물의 크기가 동일해야 함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이를 위해 </a:t>
            </a:r>
            <a:r>
              <a:rPr lang="en-US" altLang="ko-KR" sz="1400" dirty="0" smtClean="0"/>
              <a:t>padding </a:t>
            </a:r>
            <a:r>
              <a:rPr lang="ko-KR" altLang="en-US" sz="1400" dirty="0" smtClean="0"/>
              <a:t>적용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930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분류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CNN</a:t>
            </a:r>
            <a:r>
              <a:rPr lang="ko-KR" altLang="en-US" sz="2800" dirty="0" smtClean="0"/>
              <a:t>을 이용한 이미지 분류 주요 방법</a:t>
            </a:r>
            <a:endParaRPr lang="en-US" altLang="ko-KR" sz="2800" dirty="0" smtClean="0"/>
          </a:p>
          <a:p>
            <a:pPr lvl="1" latinLnBrk="1"/>
            <a:r>
              <a:rPr lang="ko-KR" altLang="ko-KR" sz="2000" dirty="0" smtClean="0"/>
              <a:t>방법</a:t>
            </a:r>
            <a:r>
              <a:rPr lang="en-US" altLang="ko-KR" sz="2000" dirty="0"/>
              <a:t>1: </a:t>
            </a:r>
            <a:r>
              <a:rPr lang="ko-KR" altLang="ko-KR" sz="2000" dirty="0"/>
              <a:t>직접 </a:t>
            </a:r>
            <a:r>
              <a:rPr lang="ko-KR" altLang="ko-KR" sz="2000" dirty="0" smtClean="0"/>
              <a:t>신경망 </a:t>
            </a:r>
            <a:r>
              <a:rPr lang="ko-KR" altLang="ko-KR" sz="2000" dirty="0" smtClean="0"/>
              <a:t>구축하기</a:t>
            </a:r>
            <a:r>
              <a:rPr lang="en-US" altLang="ko-KR" sz="2000" dirty="0" smtClean="0"/>
              <a:t> (from scratch)</a:t>
            </a:r>
          </a:p>
          <a:p>
            <a:pPr lvl="2" latinLnBrk="1"/>
            <a:r>
              <a:rPr lang="ko-KR" altLang="en-US" sz="1600" dirty="0" smtClean="0"/>
              <a:t>단점</a:t>
            </a:r>
            <a:endParaRPr lang="en-US" altLang="ko-KR" sz="1600" dirty="0" smtClean="0"/>
          </a:p>
          <a:p>
            <a:pPr lvl="3" latinLnBrk="1"/>
            <a:r>
              <a:rPr lang="ko-KR" altLang="en-US" sz="1400" dirty="0"/>
              <a:t>정교한 모형을 구축하는 것이 </a:t>
            </a:r>
            <a:r>
              <a:rPr lang="ko-KR" altLang="en-US" sz="1400" dirty="0" smtClean="0"/>
              <a:t>어려움</a:t>
            </a:r>
            <a:endParaRPr lang="en-US" altLang="ko-KR" sz="1400" dirty="0" smtClean="0"/>
          </a:p>
          <a:p>
            <a:pPr lvl="3" latinLnBrk="1"/>
            <a:r>
              <a:rPr lang="ko-KR" altLang="en-US" sz="1400" dirty="0" smtClean="0"/>
              <a:t>많은 학습 데이터 필요</a:t>
            </a:r>
            <a:endParaRPr lang="en-US" altLang="ko-KR" sz="1400" dirty="0" smtClean="0"/>
          </a:p>
          <a:p>
            <a:pPr lvl="3" latinLnBrk="1"/>
            <a:r>
              <a:rPr lang="ko-KR" altLang="en-US" sz="1400" dirty="0" smtClean="0"/>
              <a:t>학습 하는데 시간이 오래 걸림</a:t>
            </a:r>
            <a:endParaRPr lang="en-US" altLang="ko-KR" sz="1400" dirty="0" smtClean="0"/>
          </a:p>
          <a:p>
            <a:pPr lvl="3" latinLnBrk="1"/>
            <a:r>
              <a:rPr lang="en-US" altLang="ko-KR" sz="1400" dirty="0"/>
              <a:t>Huge computing power required</a:t>
            </a:r>
            <a:r>
              <a:rPr lang="ko-KR" altLang="ko-KR" sz="1400" dirty="0" smtClean="0"/>
              <a:t> </a:t>
            </a:r>
            <a:endParaRPr lang="en-US" altLang="ko-KR" sz="1400" dirty="0" smtClean="0"/>
          </a:p>
          <a:p>
            <a:pPr lvl="1" latinLnBrk="1"/>
            <a:r>
              <a:rPr lang="ko-KR" altLang="ko-KR" sz="2000" dirty="0" smtClean="0"/>
              <a:t>방법</a:t>
            </a:r>
            <a:r>
              <a:rPr lang="en-US" altLang="ko-KR" sz="2000" dirty="0" smtClean="0"/>
              <a:t>2: </a:t>
            </a:r>
            <a:r>
              <a:rPr lang="ko-KR" altLang="en-US" sz="2000" dirty="0" smtClean="0"/>
              <a:t>사전학습 </a:t>
            </a:r>
            <a:r>
              <a:rPr lang="en-US" altLang="ko-KR" sz="2000" dirty="0" smtClean="0"/>
              <a:t>(pre-trained) </a:t>
            </a:r>
            <a:r>
              <a:rPr lang="ko-KR" altLang="ko-KR" sz="2000" dirty="0" smtClean="0"/>
              <a:t>모형 사용하기</a:t>
            </a:r>
            <a:r>
              <a:rPr lang="en-US" altLang="ko-KR" sz="2000" dirty="0" smtClean="0"/>
              <a:t> </a:t>
            </a:r>
            <a:endParaRPr lang="ko-KR" altLang="ko-KR" sz="2000" dirty="0" smtClean="0"/>
          </a:p>
          <a:p>
            <a:pPr lvl="3" latinLnBrk="1"/>
            <a:endParaRPr lang="en-US" altLang="ko-KR" sz="1600" dirty="0" smtClean="0"/>
          </a:p>
          <a:p>
            <a:pPr marL="457200" lvl="1" indent="0" latinLnBrk="1">
              <a:buNone/>
            </a:pPr>
            <a:endParaRPr lang="ko-KR" altLang="ko-KR" sz="1800" dirty="0"/>
          </a:p>
          <a:p>
            <a:pPr lvl="2" latinLnBrk="1"/>
            <a:endParaRPr lang="ko-KR" altLang="ko-KR" sz="1400" dirty="0"/>
          </a:p>
          <a:p>
            <a:pPr lvl="2"/>
            <a:endParaRPr lang="ko-KR" alt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802A9-7A33-4B39-B7FC-A26060AFBDBF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(</a:t>
            </a:r>
            <a:r>
              <a:rPr lang="en-US" altLang="ko-KR" dirty="0" err="1"/>
              <a:t>InceptionNet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Inception module with dimensionality reduction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D1BBD-547C-42BE-B58A-7BA085178F4F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41963" y="4800600"/>
            <a:ext cx="2655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bottleneck </a:t>
            </a:r>
            <a:r>
              <a:rPr lang="ko-KR" altLang="en-US" sz="1600" dirty="0" smtClean="0"/>
              <a:t>구조</a:t>
            </a:r>
            <a:endParaRPr lang="en-US" altLang="ko-KR" sz="1600" dirty="0" smtClean="0"/>
          </a:p>
          <a:p>
            <a:r>
              <a:rPr lang="ko-KR" altLang="en-US" sz="1600" dirty="0" smtClean="0"/>
              <a:t>채널의 수를 줄여준다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그러면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파라미터의 수가 줄어든다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6041963" y="2893914"/>
            <a:ext cx="2133600" cy="1651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입력되는 데이터의 채널수를 줄어주는 역할을 하는 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1x1 filter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적용한다는 것이 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naïve 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모듈과 다르다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26" name="Picture 2" descr="Inception Module Definition | Deep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13" y="2838016"/>
            <a:ext cx="5175250" cy="325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(</a:t>
            </a:r>
            <a:r>
              <a:rPr lang="en-US" altLang="ko-KR" dirty="0" err="1"/>
              <a:t>InceptionNet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Bottleneck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CA75B-ABE5-4E6E-B210-B4EBAEDCE2CF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819400"/>
            <a:ext cx="7515225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2464" y="274320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depth=32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962664" y="2743200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depth=64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756922" y="2627399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depth=32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7854032" y="2480846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depth=64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211710" y="2486319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depth=16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4852290" y="5882198"/>
            <a:ext cx="3120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1x1</a:t>
            </a:r>
            <a:r>
              <a:rPr lang="en-US" altLang="ko-KR" sz="1400" dirty="0" smtClean="0"/>
              <a:t> filter</a:t>
            </a:r>
            <a:r>
              <a:rPr lang="ko-KR" altLang="en-US" sz="1400" dirty="0" smtClean="0"/>
              <a:t>를 사용해서 </a:t>
            </a:r>
            <a:r>
              <a:rPr lang="en-US" altLang="ko-KR" sz="1400" dirty="0" smtClean="0"/>
              <a:t>depth</a:t>
            </a:r>
            <a:r>
              <a:rPr lang="ko-KR" altLang="en-US" sz="1400" dirty="0" smtClean="0"/>
              <a:t>를 줄여줌</a:t>
            </a:r>
            <a:endParaRPr lang="ko-KR" altLang="en-US" sz="1400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 flipV="1">
            <a:off x="5715000" y="4083608"/>
            <a:ext cx="117858" cy="17799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5908602" y="1703661"/>
            <a:ext cx="226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depth =&gt; </a:t>
            </a:r>
            <a:r>
              <a:rPr lang="en-US" altLang="ko-KR" sz="1400" dirty="0" err="1" smtClean="0"/>
              <a:t>hyperparameter</a:t>
            </a:r>
            <a:endParaRPr lang="ko-KR" altLang="en-US" sz="1400" dirty="0"/>
          </a:p>
        </p:txBody>
      </p:sp>
      <p:cxnSp>
        <p:nvCxnSpPr>
          <p:cNvPr id="17" name="Straight Arrow Connector 16"/>
          <p:cNvCxnSpPr>
            <a:stCxn id="14" idx="2"/>
            <a:endCxn id="12" idx="0"/>
          </p:cNvCxnSpPr>
          <p:nvPr/>
        </p:nvCxnSpPr>
        <p:spPr bwMode="auto">
          <a:xfrm flipH="1">
            <a:off x="6749678" y="2011438"/>
            <a:ext cx="292472" cy="4748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230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r>
              <a:rPr lang="en-US" altLang="ko-KR" dirty="0"/>
              <a:t> (</a:t>
            </a:r>
            <a:r>
              <a:rPr lang="en-US" altLang="ko-KR" dirty="0" err="1"/>
              <a:t>InceptionNet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453C0-C909-4065-A118-58F45925810A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92962" y="5025569"/>
            <a:ext cx="641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추가 분류기를 사용해서 경사 소실 문제를 줄이기 위해 노력</a:t>
            </a:r>
            <a:endParaRPr lang="en-US" altLang="ko-KR" dirty="0" smtClean="0"/>
          </a:p>
          <a:p>
            <a:r>
              <a:rPr lang="en-US" altLang="ko-KR" dirty="0" err="1"/>
              <a:t>total_loss</a:t>
            </a:r>
            <a:r>
              <a:rPr lang="en-US" altLang="ko-KR" dirty="0"/>
              <a:t> = </a:t>
            </a:r>
            <a:r>
              <a:rPr lang="en-US" altLang="ko-KR" dirty="0" err="1"/>
              <a:t>real_loss</a:t>
            </a:r>
            <a:r>
              <a:rPr lang="en-US" altLang="ko-KR" dirty="0"/>
              <a:t> + 0.3 * aux_loss_1 + 0.3 * aux_loss_2</a:t>
            </a:r>
            <a:endParaRPr lang="ko-KR" alt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38951" y="1952655"/>
            <a:ext cx="6191433" cy="2981325"/>
            <a:chOff x="1138951" y="1952655"/>
            <a:chExt cx="6191433" cy="29813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8951" y="1952655"/>
              <a:ext cx="6191433" cy="29813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505200" y="1989694"/>
              <a:ext cx="27940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dirty="0">
                  <a:solidFill>
                    <a:srgbClr val="292929"/>
                  </a:solidFill>
                  <a:latin typeface="charter"/>
                </a:rPr>
                <a:t> </a:t>
              </a:r>
              <a:r>
                <a:rPr lang="en-US" altLang="ko-KR" sz="2000" b="1" dirty="0" smtClean="0">
                  <a:solidFill>
                    <a:srgbClr val="292929"/>
                  </a:solidFill>
                  <a:latin typeface="charter"/>
                </a:rPr>
                <a:t>(Auxiliary classifiers)</a:t>
              </a:r>
              <a:endParaRPr lang="ko-KR" altLang="en-US" sz="20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858000" y="3669268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학습에서만 사용</a:t>
            </a:r>
            <a:endParaRPr lang="ko-KR" altLang="en-US"/>
          </a:p>
        </p:txBody>
      </p:sp>
      <p:cxnSp>
        <p:nvCxnSpPr>
          <p:cNvPr id="14" name="Straight Arrow Connector 13"/>
          <p:cNvCxnSpPr>
            <a:stCxn id="12" idx="1"/>
          </p:cNvCxnSpPr>
          <p:nvPr/>
        </p:nvCxnSpPr>
        <p:spPr bwMode="auto">
          <a:xfrm flipH="1">
            <a:off x="4038600" y="3853934"/>
            <a:ext cx="2819400" cy="489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>
            <a:stCxn id="12" idx="1"/>
          </p:cNvCxnSpPr>
          <p:nvPr/>
        </p:nvCxnSpPr>
        <p:spPr bwMode="auto">
          <a:xfrm flipH="1">
            <a:off x="6733036" y="3853934"/>
            <a:ext cx="124964" cy="2957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3787698" y="5036720"/>
            <a:ext cx="1524000" cy="308431"/>
          </a:xfrm>
          <a:prstGeom prst="rect">
            <a:avLst/>
          </a:prstGeom>
          <a:solidFill>
            <a:srgbClr val="FFFF00">
              <a:alpha val="20000"/>
            </a:srgbClr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1279" y="5896107"/>
            <a:ext cx="5937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층의 수가 많아지면서 경사하강법에서의 경사값이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에 가까워지는 문제 </a:t>
            </a:r>
            <a:endParaRPr lang="ko-KR" altLang="en-US" sz="1400" dirty="0"/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4038600" y="5345151"/>
            <a:ext cx="363157" cy="550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8315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err="1" smtClean="0"/>
              <a:t>ResNet</a:t>
            </a:r>
            <a:r>
              <a:rPr lang="en-US" altLang="ko-KR" sz="2400" dirty="0" smtClean="0"/>
              <a:t> (Residual Network)</a:t>
            </a:r>
          </a:p>
          <a:p>
            <a:pPr lvl="1"/>
            <a:r>
              <a:rPr lang="en-US" altLang="ko-KR" sz="2000" dirty="0" smtClean="0"/>
              <a:t>Developed in 2015 by </a:t>
            </a:r>
            <a:r>
              <a:rPr lang="en-US" altLang="ko-KR" sz="2000" dirty="0" err="1" smtClean="0"/>
              <a:t>Kaiming</a:t>
            </a:r>
            <a:r>
              <a:rPr lang="en-US" altLang="ko-KR" sz="2000" dirty="0" smtClean="0"/>
              <a:t> He et al. at Microsoft</a:t>
            </a:r>
          </a:p>
          <a:p>
            <a:pPr lvl="1"/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2015</a:t>
            </a:r>
            <a:r>
              <a:rPr lang="ko-KR" altLang="en-US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ImageNet </a:t>
            </a:r>
            <a:r>
              <a:rPr lang="ko-KR" altLang="en-US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경진대회 </a:t>
            </a: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 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They introduced a residual module architecture with </a:t>
            </a:r>
            <a:r>
              <a:rPr lang="en-US" altLang="ko-KR" sz="2000" b="1" dirty="0" smtClean="0"/>
              <a:t>skip connection</a:t>
            </a:r>
            <a:r>
              <a:rPr lang="en-US" altLang="ko-KR" sz="2000" dirty="0" smtClean="0"/>
              <a:t>s. </a:t>
            </a:r>
          </a:p>
          <a:p>
            <a:pPr lvl="1"/>
            <a:r>
              <a:rPr lang="en-US" altLang="ko-KR" sz="2000" dirty="0" smtClean="0"/>
              <a:t>Also heavy </a:t>
            </a:r>
            <a:r>
              <a:rPr lang="en-US" altLang="ko-KR" sz="2000" b="1" dirty="0" smtClean="0"/>
              <a:t>batch normalization</a:t>
            </a:r>
          </a:p>
          <a:p>
            <a:pPr lvl="1"/>
            <a:r>
              <a:rPr lang="en-US" altLang="ko-KR" sz="2000" dirty="0" smtClean="0"/>
              <a:t>Up to 152 layers, which was remarkable at that time</a:t>
            </a:r>
          </a:p>
          <a:p>
            <a:pPr lvl="1"/>
            <a:r>
              <a:rPr lang="en-US" altLang="ko-KR" sz="2000" dirty="0" smtClean="0"/>
              <a:t>Achieved a top-5 error rate of 3.57% in the </a:t>
            </a:r>
            <a:r>
              <a:rPr lang="en-US" altLang="ko-KR" sz="2000" dirty="0" err="1" smtClean="0"/>
              <a:t>ILSVRC</a:t>
            </a:r>
            <a:r>
              <a:rPr lang="en-US" altLang="ko-KR" sz="2000" dirty="0" smtClean="0"/>
              <a:t> 2015 competition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6F9E0-464B-4DE7-9866-CB4E85DED055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6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smtClean="0"/>
              <a:t>이전 모형들과 비교</a:t>
            </a:r>
            <a:endParaRPr lang="ko-KR" altLang="en-US" sz="2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F6297-5A98-4B82-8C08-154A494C6A94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0" y="2819400"/>
            <a:ext cx="2847975" cy="2141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6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굉장히 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많은 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layer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사용하게 된 것이 가장 큰 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breakthrough</a:t>
            </a:r>
            <a:endParaRPr lang="ko-KR" altLang="ko-KR" sz="16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6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방법들은 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vanishing gradient 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문제로 인해서 어려웠음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6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어떻게 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많은 층을 쌓았을까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Picture 8" descr="Evolution of CNN Architectures: LeNet, AlexNet, ZFNet, GoogleNet, VGG and  ResNe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3" y="2819400"/>
            <a:ext cx="5055394" cy="33131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961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err="1" smtClean="0"/>
              <a:t>LeNet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AlexNet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VGGNet</a:t>
            </a:r>
            <a:r>
              <a:rPr lang="en-US" altLang="ko-KR" sz="2800" dirty="0" smtClean="0"/>
              <a:t>, </a:t>
            </a:r>
            <a:r>
              <a:rPr lang="en-US" altLang="ko-KR" sz="2800" dirty="0" err="1" smtClean="0"/>
              <a:t>InceptionNet</a:t>
            </a:r>
            <a:r>
              <a:rPr lang="en-US" altLang="ko-KR" sz="2800" dirty="0" smtClean="0"/>
              <a:t> </a:t>
            </a:r>
            <a:r>
              <a:rPr lang="ko-KR" altLang="en-US" sz="2800" dirty="0" smtClean="0"/>
              <a:t>등을 보면 더 많이 혹은 더 깊게 쌓을수록 이미지의 정보를 더 잘 추출할 수 있을 것 같다</a:t>
            </a:r>
            <a:r>
              <a:rPr lang="en-US" altLang="ko-KR" sz="2800" dirty="0" smtClean="0"/>
              <a:t>. </a:t>
            </a:r>
          </a:p>
          <a:p>
            <a:r>
              <a:rPr lang="ko-KR" altLang="en-US" sz="2800" dirty="0" smtClean="0"/>
              <a:t>하지만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무조건적으로 </a:t>
            </a:r>
            <a:r>
              <a:rPr lang="en-US" altLang="ko-KR" sz="2800" dirty="0" smtClean="0"/>
              <a:t>layer</a:t>
            </a:r>
            <a:r>
              <a:rPr lang="ko-KR" altLang="en-US" sz="2800" dirty="0" smtClean="0"/>
              <a:t>의 수를 증가시키는 경우 </a:t>
            </a:r>
            <a:r>
              <a:rPr lang="en-US" altLang="ko-KR" sz="2800" dirty="0" smtClean="0"/>
              <a:t>degradation</a:t>
            </a:r>
            <a:r>
              <a:rPr lang="ko-KR" altLang="en-US" sz="2800" dirty="0" smtClean="0"/>
              <a:t>의 현상 발생 </a:t>
            </a:r>
            <a:r>
              <a:rPr lang="en-US" altLang="ko-KR" sz="2800" dirty="0" smtClean="0"/>
              <a:t>(</a:t>
            </a:r>
            <a:r>
              <a:rPr lang="ko-KR" altLang="en-US" sz="2800" dirty="0" smtClean="0"/>
              <a:t>즉</a:t>
            </a:r>
            <a:r>
              <a:rPr lang="en-US" altLang="ko-KR" sz="2800" dirty="0" smtClean="0"/>
              <a:t>, </a:t>
            </a:r>
            <a:r>
              <a:rPr lang="ko-KR" altLang="en-US" sz="2800" dirty="0" smtClean="0"/>
              <a:t>오히려 성능이 안좋아짐</a:t>
            </a:r>
            <a:r>
              <a:rPr lang="en-US" altLang="ko-KR" sz="2800" dirty="0" smtClean="0"/>
              <a:t>)</a:t>
            </a:r>
            <a:endParaRPr lang="ko-KR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8A6EF-73E9-4DA9-8DD1-C9EC8E0B8C08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Performance degrading problem</a:t>
            </a:r>
          </a:p>
          <a:p>
            <a:pPr lvl="1"/>
            <a:r>
              <a:rPr lang="en-US" altLang="ko-KR" sz="2000" dirty="0" smtClean="0"/>
              <a:t>Mainly due to vanishing gradient problem, but not overfitting problem (</a:t>
            </a:r>
            <a:r>
              <a:rPr lang="ko-KR" altLang="en-US" sz="2000" dirty="0" smtClean="0"/>
              <a:t>평가 데이터에 대한 성능도 감소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FC22-0F0F-471F-8F1A-90499F4BF589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026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635" y="3352800"/>
            <a:ext cx="67437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67000" y="5797783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층이 많아질수록 성능이 저하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6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err="1" smtClean="0"/>
              <a:t>ResNet</a:t>
            </a:r>
            <a:r>
              <a:rPr lang="ko-KR" altLang="en-US" sz="2800" dirty="0" smtClean="0"/>
              <a:t>의 핵심 아이디어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저자들이 생각한 것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레이어가 늘어나더라도 성능이 저하되어서는 안된다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적어도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shallower network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만큼의 성능이 나와야 한다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</a:p>
          <a:p>
            <a:pPr lvl="1"/>
            <a:r>
              <a:rPr lang="ko-KR" altLang="en-US" sz="2400" dirty="0" smtClean="0"/>
              <a:t>만약 </a:t>
            </a:r>
            <a:r>
              <a:rPr lang="en-US" altLang="ko-KR" sz="2400" dirty="0" smtClean="0"/>
              <a:t>shallower network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identity mapping layer</a:t>
            </a:r>
            <a:r>
              <a:rPr lang="ko-KR" altLang="en-US" sz="2400" dirty="0" smtClean="0"/>
              <a:t>를 추가하는 경우를 생각해보면 깊은 층이 적어도 얕은 층 만큼의 성능이 나와야 한다</a:t>
            </a:r>
            <a:r>
              <a:rPr lang="en-US" altLang="ko-KR" sz="2400" dirty="0" smtClean="0"/>
              <a:t>.</a:t>
            </a:r>
          </a:p>
          <a:p>
            <a:pPr lvl="2"/>
            <a:r>
              <a:rPr lang="en-US" altLang="ko-KR" sz="2000" dirty="0"/>
              <a:t>identity </a:t>
            </a:r>
            <a:r>
              <a:rPr lang="en-US" altLang="ko-KR" sz="2000" dirty="0" smtClean="0"/>
              <a:t>mapping: </a:t>
            </a:r>
            <a:r>
              <a:rPr lang="ko-KR" altLang="en-US" sz="2000" dirty="0" smtClean="0"/>
              <a:t>입력값과 출력값이 동일한 </a:t>
            </a:r>
            <a:r>
              <a:rPr lang="en-US" altLang="ko-KR" sz="2000" dirty="0" smtClean="0"/>
              <a:t>mapping (</a:t>
            </a:r>
            <a:r>
              <a:rPr lang="ko-KR" altLang="en-US" sz="2000" dirty="0" smtClean="0"/>
              <a:t>간단하게 입력값이 그대로 출력되는 층이라고 생각</a:t>
            </a:r>
            <a:r>
              <a:rPr lang="en-US" altLang="ko-KR" sz="2000" dirty="0"/>
              <a:t>)</a:t>
            </a:r>
            <a:r>
              <a:rPr lang="en-US" altLang="ko-KR" sz="2000" dirty="0" smtClean="0"/>
              <a:t>  </a:t>
            </a:r>
            <a:endParaRPr lang="ko-KR" altLang="ko-KR" sz="2000" dirty="0"/>
          </a:p>
          <a:p>
            <a:pPr lvl="1"/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024E-5669-4CC9-B160-49F7A63B5F47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67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D</a:t>
            </a:r>
            <a:r>
              <a:rPr lang="en-US" altLang="ko-KR" sz="2400" dirty="0" smtClean="0"/>
              <a:t>eep </a:t>
            </a:r>
            <a:r>
              <a:rPr lang="en-US" altLang="ko-KR" sz="2400" dirty="0"/>
              <a:t>residual learning </a:t>
            </a:r>
            <a:r>
              <a:rPr lang="en-US" altLang="ko-KR" sz="2400" dirty="0" smtClean="0"/>
              <a:t>framework</a:t>
            </a:r>
          </a:p>
          <a:p>
            <a:pPr lvl="1"/>
            <a:r>
              <a:rPr lang="ko-KR" altLang="en-US" sz="2000" dirty="0" smtClean="0"/>
              <a:t>핵심 아이디어</a:t>
            </a:r>
            <a:r>
              <a:rPr lang="en-US" altLang="ko-KR" sz="2000" dirty="0" smtClean="0"/>
              <a:t>: “</a:t>
            </a:r>
            <a:r>
              <a:rPr lang="ko-KR" altLang="en-US" sz="2000" dirty="0" smtClean="0"/>
              <a:t>입력값을 이용해서 출력값을 완전히 새롭게 계산하는 것이 아니라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입력값하고 원래 출력하고자 하는 값하고의 차이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잔차</a:t>
            </a:r>
            <a:r>
              <a:rPr lang="en-US" altLang="ko-KR" sz="2000" dirty="0" smtClean="0"/>
              <a:t>-residual)</a:t>
            </a:r>
            <a:r>
              <a:rPr lang="ko-KR" altLang="en-US" sz="2000" dirty="0" smtClean="0"/>
              <a:t>만을 새롭게 학습하자</a:t>
            </a:r>
            <a:r>
              <a:rPr lang="en-US" altLang="ko-KR" sz="2000" dirty="0" smtClean="0"/>
              <a:t>”</a:t>
            </a:r>
          </a:p>
          <a:p>
            <a:pPr lvl="1"/>
            <a:r>
              <a:rPr lang="ko-KR" altLang="en-US" sz="2000" dirty="0" smtClean="0"/>
              <a:t>입력값</a:t>
            </a:r>
            <a:r>
              <a:rPr lang="en-US" altLang="ko-KR" sz="2000" dirty="0" smtClean="0"/>
              <a:t>: x</a:t>
            </a:r>
          </a:p>
          <a:p>
            <a:pPr lvl="1"/>
            <a:r>
              <a:rPr lang="ko-KR" altLang="en-US" sz="2000" dirty="0" smtClean="0"/>
              <a:t>원래 출력해야 하는 값</a:t>
            </a:r>
            <a:r>
              <a:rPr lang="en-US" altLang="ko-KR" sz="2000" dirty="0" smtClean="0"/>
              <a:t>: H(x)</a:t>
            </a:r>
          </a:p>
          <a:p>
            <a:pPr lvl="1"/>
            <a:r>
              <a:rPr lang="ko-KR" altLang="en-US" sz="2000" dirty="0" smtClean="0"/>
              <a:t>잔차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H(x</a:t>
            </a:r>
            <a:r>
              <a:rPr lang="en-US" altLang="ko-KR" sz="2000" dirty="0" smtClean="0"/>
              <a:t>) – x = F(x)</a:t>
            </a:r>
          </a:p>
          <a:p>
            <a:pPr lvl="1"/>
            <a:r>
              <a:rPr lang="en-US" altLang="ko-KR" sz="2000" dirty="0" smtClean="0"/>
              <a:t>F(x)</a:t>
            </a:r>
            <a:r>
              <a:rPr lang="ko-KR" altLang="en-US" sz="2000" dirty="0" smtClean="0"/>
              <a:t>만을 학습하는 모듈을 만들자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이것이 바로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residual module</a:t>
            </a:r>
          </a:p>
          <a:p>
            <a:pPr lvl="2"/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F(x)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학습하는데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x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참조하자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(reference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이용하자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). </a:t>
            </a:r>
            <a:endParaRPr lang="en-US" altLang="ko-KR" sz="1800" dirty="0"/>
          </a:p>
          <a:p>
            <a:pPr lvl="1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EDDC2-D68C-41EE-9784-E65403448A11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altLang="ko-KR" sz="1800" dirty="0"/>
              <a:t>Skip Connection — The Strength of </a:t>
            </a:r>
            <a:r>
              <a:rPr lang="en-US" altLang="ko-KR" sz="1800" dirty="0" err="1" smtClean="0"/>
              <a:t>ResNet</a:t>
            </a:r>
            <a:endParaRPr lang="en-US" altLang="ko-KR" sz="1800" dirty="0" smtClean="0"/>
          </a:p>
          <a:p>
            <a:pPr lvl="1" latinLnBrk="1"/>
            <a:r>
              <a:rPr lang="ko-KR" altLang="en-US" sz="1800" dirty="0" smtClean="0"/>
              <a:t>앞의 아이디어를 구현하기 위해서 </a:t>
            </a:r>
            <a:r>
              <a:rPr lang="en-US" altLang="ko-KR" sz="1800" dirty="0" smtClean="0"/>
              <a:t>skip connection (</a:t>
            </a:r>
            <a:r>
              <a:rPr lang="en-US" altLang="ko-KR" sz="1800" dirty="0"/>
              <a:t>identity shortcut </a:t>
            </a:r>
            <a:r>
              <a:rPr lang="en-US" altLang="ko-KR" sz="1800" dirty="0" smtClean="0"/>
              <a:t>connection)</a:t>
            </a:r>
            <a:r>
              <a:rPr lang="ko-KR" altLang="ko-KR" sz="1800" dirty="0" smtClean="0"/>
              <a:t>의 개념</a:t>
            </a:r>
            <a:r>
              <a:rPr lang="ko-KR" altLang="en-US" sz="1800" dirty="0" smtClean="0"/>
              <a:t>을 사용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아래 그림의 오른쪽</a:t>
            </a:r>
            <a:r>
              <a:rPr lang="en-US" altLang="ko-KR" sz="1800" dirty="0" smtClean="0"/>
              <a:t>)</a:t>
            </a:r>
            <a:endParaRPr lang="ko-KR" altLang="ko-KR" sz="1800" dirty="0"/>
          </a:p>
          <a:p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2D49-6022-49EA-9A19-0F01E34E4C20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76600"/>
            <a:ext cx="5445800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3037" y="5098248"/>
            <a:ext cx="27828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주된 효과</a:t>
            </a:r>
            <a:endParaRPr lang="en-US" altLang="ko-KR" sz="1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경사소실 문제 완화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모형의 성능 향상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ko-KR" altLang="en-US" sz="1400" dirty="0" smtClean="0"/>
              <a:t>이후의 층 성능이 최소 이전층 성능 보다 좋게함 </a:t>
            </a:r>
            <a:endParaRPr lang="ko-KR" altLang="en-US" sz="1400" dirty="0"/>
          </a:p>
        </p:txBody>
      </p:sp>
      <p:sp>
        <p:nvSpPr>
          <p:cNvPr id="12" name="Text Box 318">
            <a:extLst>
              <a:ext uri="{FF2B5EF4-FFF2-40B4-BE49-F238E27FC236}">
                <a16:creationId xmlns:a16="http://schemas.microsoft.com/office/drawing/2014/main" id="{1C333B03-2AD7-4AF7-A749-BB5F8232E43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96000" y="3480269"/>
            <a:ext cx="182880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04775" indent="-104775" eaLnBrk="0" hangingPunct="0">
              <a:defRPr sz="1000" b="1">
                <a:solidFill>
                  <a:schemeClr val="tx1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000" b="1">
                <a:solidFill>
                  <a:schemeClr val="tx1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000" b="1">
                <a:solidFill>
                  <a:schemeClr val="tx1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000" b="1">
                <a:solidFill>
                  <a:schemeClr val="tx1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000" b="1">
                <a:solidFill>
                  <a:schemeClr val="tx1"/>
                </a:solidFill>
                <a:latin typeface="산돌고딕 L" panose="02030504000101010101" pitchFamily="18" charset="-127"/>
                <a:ea typeface="산돌고딕 L" panose="02030504000101010101" pitchFamily="18" charset="-127"/>
              </a:defRPr>
            </a:lvl9pPr>
          </a:lstStyle>
          <a:p>
            <a:pPr marL="44550" indent="0" eaLnBrk="1" hangingPunct="1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defRPr/>
            </a:pPr>
            <a:r>
              <a:rPr lang="ko-KR" altLang="en-US" sz="1400" b="0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스퀘어" panose="020B0600000101010101" pitchFamily="50" charset="-127"/>
              </a:rPr>
              <a:t>입력값을 출력값의 일부로 사용</a:t>
            </a:r>
            <a:endParaRPr lang="en-US" altLang="ko-KR" sz="1400" b="0" kern="0" spc="-5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Verdana" panose="020B0604030504040204" pitchFamily="34" charset="0"/>
            </a:endParaRPr>
          </a:p>
          <a:p>
            <a:pPr marL="44550" indent="0" eaLnBrk="1" hangingPunct="1">
              <a:spcAft>
                <a:spcPts val="60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defRPr/>
            </a:pPr>
            <a:r>
              <a:rPr lang="ko-KR" altLang="en-US" sz="1400" b="0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스퀘어" panose="020B0600000101010101" pitchFamily="50" charset="-127"/>
              </a:rPr>
              <a:t>이렇게 하면 합성곱층을 통해서 출력되는 값은 </a:t>
            </a:r>
            <a:r>
              <a:rPr lang="en-US" altLang="ko-KR" sz="1400" b="0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Verdana" panose="020B0604030504040204" pitchFamily="34" charset="0"/>
              </a:rPr>
              <a:t>H(x) – x, </a:t>
            </a:r>
            <a:r>
              <a:rPr lang="ko-KR" altLang="en-US" sz="1400" b="0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스퀘어" panose="020B0600000101010101" pitchFamily="50" charset="-127"/>
              </a:rPr>
              <a:t>즉</a:t>
            </a:r>
            <a:r>
              <a:rPr lang="en-US" altLang="ko-KR" sz="1400" b="0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Verdana" panose="020B0604030504040204" pitchFamily="34" charset="0"/>
              </a:rPr>
              <a:t>, F(x)</a:t>
            </a:r>
            <a:r>
              <a:rPr lang="ko-KR" altLang="en-US" sz="1400" b="0" kern="0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스퀘어" panose="020B0600000101010101" pitchFamily="50" charset="-127"/>
              </a:rPr>
              <a:t>가 됨</a:t>
            </a:r>
            <a:endParaRPr lang="en-US" altLang="ko-KR" sz="1400" b="0" kern="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38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Pre-trained models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What is a pre-trained model?</a:t>
            </a:r>
          </a:p>
          <a:p>
            <a:pPr lvl="1" latinLnBrk="1"/>
            <a:r>
              <a:rPr lang="ko-KR" altLang="ko-KR" sz="1800" dirty="0" smtClean="0"/>
              <a:t>이미 </a:t>
            </a:r>
            <a:r>
              <a:rPr lang="ko-KR" altLang="ko-KR" sz="1800" dirty="0"/>
              <a:t>다른 </a:t>
            </a:r>
            <a:r>
              <a:rPr lang="en-US" altLang="ko-KR" sz="1800" dirty="0" smtClean="0"/>
              <a:t>task</a:t>
            </a:r>
            <a:r>
              <a:rPr lang="ko-KR" altLang="en-US" sz="1800" dirty="0" smtClean="0"/>
              <a:t>를 위해 방대한 양의 </a:t>
            </a:r>
            <a:r>
              <a:rPr lang="ko-KR" altLang="ko-KR" sz="1800" dirty="0" smtClean="0"/>
              <a:t>학습 </a:t>
            </a:r>
            <a:r>
              <a:rPr lang="ko-KR" altLang="ko-KR" sz="1800" dirty="0"/>
              <a:t>데이터를 이용해서 학습되어진 </a:t>
            </a:r>
            <a:r>
              <a:rPr lang="ko-KR" altLang="en-US" sz="1800" dirty="0" smtClean="0"/>
              <a:t>모형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즉</a:t>
            </a:r>
            <a:r>
              <a:rPr lang="en-US" altLang="ko-KR" sz="1800" dirty="0" smtClean="0"/>
              <a:t>, </a:t>
            </a:r>
            <a:r>
              <a:rPr lang="ko-KR" altLang="en-US" sz="1800" b="1" u="sng" dirty="0" smtClean="0"/>
              <a:t>모형의 구조</a:t>
            </a:r>
            <a:r>
              <a:rPr lang="ko-KR" altLang="en-US" sz="1800" dirty="0" smtClean="0"/>
              <a:t>가 정해져 있음</a:t>
            </a:r>
            <a:r>
              <a:rPr lang="en-US" altLang="ko-KR" sz="1800" dirty="0" smtClean="0"/>
              <a:t>)</a:t>
            </a:r>
          </a:p>
          <a:p>
            <a:pPr lvl="1" latinLnBrk="1"/>
            <a:r>
              <a:rPr lang="ko-KR" altLang="en-US" sz="1800" dirty="0" smtClean="0"/>
              <a:t>해당 모형이 갖는 </a:t>
            </a:r>
            <a:r>
              <a:rPr lang="ko-KR" altLang="en-US" sz="1800" b="1" u="sng" dirty="0" smtClean="0"/>
              <a:t>파라미터의 최적값</a:t>
            </a:r>
            <a:r>
              <a:rPr lang="ko-KR" altLang="en-US" sz="1800" dirty="0" smtClean="0"/>
              <a:t>이 학습을 통해 정해져 있음</a:t>
            </a:r>
            <a:endParaRPr lang="en-US" altLang="ko-KR" sz="1800" dirty="0" smtClean="0"/>
          </a:p>
          <a:p>
            <a:pPr latinLnBrk="1"/>
            <a:r>
              <a:rPr lang="ko-KR" altLang="en-US" sz="2400" dirty="0" smtClean="0"/>
              <a:t>장점</a:t>
            </a:r>
            <a:endParaRPr lang="en-US" altLang="ko-KR" sz="2400" dirty="0"/>
          </a:p>
          <a:p>
            <a:pPr lvl="1" latinLnBrk="1"/>
            <a:r>
              <a:rPr lang="ko-KR" altLang="en-US" sz="1800" dirty="0" smtClean="0"/>
              <a:t>성능이 좋은 정교한 모형을 이용할 수 있다</a:t>
            </a:r>
            <a:r>
              <a:rPr lang="en-US" altLang="ko-KR" sz="1800" dirty="0" smtClean="0"/>
              <a:t>. </a:t>
            </a:r>
          </a:p>
          <a:p>
            <a:pPr lvl="1" latinLnBrk="1"/>
            <a:r>
              <a:rPr lang="ko-KR" altLang="en-US" sz="1800" dirty="0" smtClean="0"/>
              <a:t>오랜 시간에 걸쳐 대용량의 데이터를 학습한 결과를 사용할 수 있다</a:t>
            </a:r>
            <a:r>
              <a:rPr lang="en-US" altLang="ko-KR" sz="1800" dirty="0" smtClean="0"/>
              <a:t>. </a:t>
            </a:r>
          </a:p>
          <a:p>
            <a:pPr lvl="2" latinLnBrk="1"/>
            <a:r>
              <a:rPr lang="ko-KR" altLang="en-US" sz="1800" dirty="0" smtClean="0"/>
              <a:t>파라미터 재사용</a:t>
            </a:r>
            <a:endParaRPr lang="en-US" altLang="ko-KR" sz="1800" dirty="0" smtClean="0"/>
          </a:p>
          <a:p>
            <a:pPr lvl="2" latinLnBrk="1"/>
            <a:r>
              <a:rPr lang="ko-KR" altLang="en-US" sz="1800" dirty="0" smtClean="0"/>
              <a:t>새롭게 학습을 할 필요가 없거나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학습을 조금만 해도 된다</a:t>
            </a:r>
            <a:r>
              <a:rPr lang="en-US" altLang="ko-KR" sz="1800" dirty="0" smtClean="0"/>
              <a:t>.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학습시간이 적게 걸린다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800" dirty="0"/>
          </a:p>
          <a:p>
            <a:pPr latinLnBrk="1"/>
            <a:endParaRPr lang="en-US" altLang="ko-KR" sz="2000" dirty="0" smtClean="0"/>
          </a:p>
          <a:p>
            <a:pPr lvl="1" latinLnBrk="1"/>
            <a:endParaRPr lang="ko-KR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879CA-6BA8-4C18-9B08-9554479221E1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MobileNet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err="1" smtClean="0"/>
              <a:t>MobileNet</a:t>
            </a:r>
            <a:endParaRPr lang="en-US" altLang="ko-KR" sz="2800" dirty="0" smtClean="0"/>
          </a:p>
          <a:p>
            <a:pPr lvl="1"/>
            <a:r>
              <a:rPr lang="en-US" altLang="ko-KR" sz="2400" dirty="0"/>
              <a:t>Developed by </a:t>
            </a:r>
            <a:r>
              <a:rPr lang="en-US" altLang="ko-KR" sz="2400" dirty="0" smtClean="0"/>
              <a:t>Howard et al. at Google in 2017</a:t>
            </a:r>
          </a:p>
          <a:p>
            <a:pPr lvl="1"/>
            <a:r>
              <a:rPr lang="ko-KR" altLang="en-US" sz="2400" dirty="0" smtClean="0"/>
              <a:t>주요 특징</a:t>
            </a:r>
            <a:endParaRPr lang="en-US" altLang="ko-KR" sz="2400" dirty="0" smtClean="0"/>
          </a:p>
          <a:p>
            <a:pPr lvl="2"/>
            <a:r>
              <a:rPr lang="en-US" altLang="ko-KR" sz="2000" dirty="0" err="1"/>
              <a:t>Depthwise</a:t>
            </a:r>
            <a:r>
              <a:rPr lang="en-US" altLang="ko-KR" sz="2000" dirty="0"/>
              <a:t> Separable </a:t>
            </a:r>
            <a:r>
              <a:rPr lang="en-US" altLang="ko-KR" sz="2000" dirty="0" smtClean="0"/>
              <a:t>Convolution </a:t>
            </a:r>
            <a:r>
              <a:rPr lang="ko-KR" altLang="en-US" sz="2000" dirty="0" smtClean="0"/>
              <a:t>을 사용하여 모형이 갖는 전체 파라미터의 수를 많이 감소시켰다는 것 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그러한 이유로 </a:t>
            </a:r>
            <a:r>
              <a:rPr lang="en-US" altLang="ko-KR" sz="2000" dirty="0" smtClean="0"/>
              <a:t>mobile device </a:t>
            </a:r>
            <a:r>
              <a:rPr lang="ko-KR" altLang="en-US" sz="2000" dirty="0" smtClean="0"/>
              <a:t>등에서 많이 사용됨</a:t>
            </a:r>
            <a:endParaRPr lang="en-US" altLang="ko-KR" sz="2000" dirty="0"/>
          </a:p>
          <a:p>
            <a:pPr lvl="2"/>
            <a:endParaRPr lang="en-US" altLang="ko-KR" sz="2000" dirty="0" smtClean="0"/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A4B3-0976-49DE-B428-ABECA68AB3B7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9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MobileNet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 smtClean="0"/>
              <a:t>Depthwise</a:t>
            </a:r>
            <a:r>
              <a:rPr lang="en-US" altLang="ko-KR" sz="2000" dirty="0" smtClean="0"/>
              <a:t> Separable Convolution</a:t>
            </a:r>
          </a:p>
          <a:p>
            <a:pPr lvl="1"/>
            <a:r>
              <a:rPr lang="en-US" altLang="ko-KR" sz="1400" dirty="0" err="1"/>
              <a:t>Depthwise</a:t>
            </a:r>
            <a:r>
              <a:rPr lang="en-US" altLang="ko-KR" sz="1400" dirty="0"/>
              <a:t> separable convolution is a </a:t>
            </a:r>
            <a:r>
              <a:rPr lang="en-US" altLang="ko-KR" sz="1400" dirty="0" err="1"/>
              <a:t>depthwise</a:t>
            </a:r>
            <a:r>
              <a:rPr lang="en-US" altLang="ko-KR" sz="1400" dirty="0"/>
              <a:t> convolution followed by a pointwise convolution as follows:</a:t>
            </a:r>
            <a:endParaRPr lang="ko-KR" altLang="en-US" sz="1400" dirty="0"/>
          </a:p>
          <a:p>
            <a:pPr lvl="1"/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E397-3813-4097-9B81-8699883EACAC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2" descr="Image for po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396" y="2936192"/>
            <a:ext cx="4555804" cy="325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20437" y="2590800"/>
            <a:ext cx="2605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왼쪽과 같이 </a:t>
            </a:r>
            <a:r>
              <a:rPr lang="en-US" altLang="ko-KR" sz="1400" dirty="0" smtClean="0"/>
              <a:t>depth-wise convolution</a:t>
            </a:r>
            <a:r>
              <a:rPr lang="ko-KR" altLang="en-US" sz="1400" dirty="0" smtClean="0"/>
              <a:t>을 </a:t>
            </a:r>
            <a:endParaRPr lang="en-US" altLang="ko-KR" sz="1400" dirty="0" smtClean="0"/>
          </a:p>
          <a:p>
            <a:r>
              <a:rPr lang="ko-KR" altLang="en-US" sz="1400" dirty="0" smtClean="0"/>
              <a:t>사용했다는 것이 주요 특징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채널별로 따로 따로 </a:t>
            </a:r>
            <a:r>
              <a:rPr lang="en-US" altLang="ko-KR" sz="1400" dirty="0" smtClean="0"/>
              <a:t>filter </a:t>
            </a:r>
            <a:r>
              <a:rPr lang="ko-KR" altLang="en-US" sz="1400" dirty="0" smtClean="0"/>
              <a:t>적용</a:t>
            </a:r>
            <a:endParaRPr lang="ko-KR" altLang="en-US" sz="1400" dirty="0"/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 bwMode="auto">
          <a:xfrm flipH="1">
            <a:off x="3733800" y="3067854"/>
            <a:ext cx="2386637" cy="763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6705600" y="4287189"/>
            <a:ext cx="25891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일반적인 </a:t>
            </a:r>
            <a:r>
              <a:rPr lang="en-US" altLang="ko-KR" sz="1400" dirty="0" smtClean="0"/>
              <a:t>1x1 convolution,</a:t>
            </a:r>
          </a:p>
          <a:p>
            <a:r>
              <a:rPr lang="en-US" altLang="ko-KR" sz="1400" dirty="0" smtClean="0"/>
              <a:t>dimension (depth)</a:t>
            </a:r>
            <a:r>
              <a:rPr lang="ko-KR" altLang="en-US" sz="1400" dirty="0" smtClean="0"/>
              <a:t>을 변경하기</a:t>
            </a:r>
            <a:endParaRPr lang="en-US" altLang="ko-KR" sz="1400" dirty="0" smtClean="0"/>
          </a:p>
          <a:p>
            <a:r>
              <a:rPr lang="ko-KR" altLang="en-US" sz="1400" dirty="0" smtClean="0"/>
              <a:t>위해 사용</a:t>
            </a:r>
            <a:endParaRPr lang="ko-KR" altLang="en-US" sz="14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 flipV="1">
            <a:off x="5715000" y="4021805"/>
            <a:ext cx="990600" cy="6365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6103135" y="5406853"/>
            <a:ext cx="3046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효과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성능은 크게 줄지 않으면서</a:t>
            </a:r>
            <a:endParaRPr lang="en-US" altLang="ko-KR" sz="1400" dirty="0" smtClean="0"/>
          </a:p>
          <a:p>
            <a:r>
              <a:rPr lang="ko-KR" altLang="en-US" sz="1400" dirty="0" smtClean="0"/>
              <a:t>학습속도가 빠르고 파라미터수 감소</a:t>
            </a:r>
            <a:endParaRPr lang="en-US" altLang="ko-KR" sz="1400" dirty="0" smtClean="0"/>
          </a:p>
        </p:txBody>
      </p:sp>
      <p:sp>
        <p:nvSpPr>
          <p:cNvPr id="14" name="Down Arrow 13"/>
          <p:cNvSpPr/>
          <p:nvPr/>
        </p:nvSpPr>
        <p:spPr bwMode="auto">
          <a:xfrm>
            <a:off x="673165" y="3614708"/>
            <a:ext cx="339682" cy="302775"/>
          </a:xfrm>
          <a:prstGeom prst="down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673" y="3144189"/>
                <a:ext cx="15202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3" y="3144189"/>
                <a:ext cx="1520288" cy="276999"/>
              </a:xfrm>
              <a:prstGeom prst="rect">
                <a:avLst/>
              </a:prstGeom>
              <a:blipFill>
                <a:blip r:embed="rId3"/>
                <a:stretch>
                  <a:fillRect l="-2811" r="-241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8470" y="4006151"/>
                <a:ext cx="115717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70" y="4006151"/>
                <a:ext cx="1157175" cy="830997"/>
              </a:xfrm>
              <a:prstGeom prst="rect">
                <a:avLst/>
              </a:prstGeom>
              <a:blipFill>
                <a:blip r:embed="rId4"/>
                <a:stretch>
                  <a:fillRect l="-4211" r="-4211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-15335" y="5211078"/>
                <a:ext cx="229216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smtClean="0">
                    <a:latin typeface="Cambria Math" panose="02040503050406030204" pitchFamily="18" charset="0"/>
                  </a:rPr>
                  <a:t>Example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35" y="5211078"/>
                <a:ext cx="2292166" cy="646331"/>
              </a:xfrm>
              <a:prstGeom prst="rect">
                <a:avLst/>
              </a:prstGeom>
              <a:blipFill>
                <a:blip r:embed="rId5"/>
                <a:stretch>
                  <a:fillRect l="-2128" t="-6604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MobileNet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err="1"/>
              <a:t>Depthwise</a:t>
            </a:r>
            <a:r>
              <a:rPr lang="en-US" altLang="ko-KR" sz="2800" dirty="0"/>
              <a:t> Separable </a:t>
            </a:r>
            <a:r>
              <a:rPr lang="en-US" altLang="ko-KR" sz="2800" dirty="0" smtClean="0"/>
              <a:t>Convolution (cont’d)</a:t>
            </a:r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8A89-C233-49C8-A324-8B75F7F86B4A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238" y="2857938"/>
            <a:ext cx="2468526" cy="32745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68888" y="2971800"/>
            <a:ext cx="3210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Batch Normalization (</a:t>
            </a:r>
            <a:r>
              <a:rPr lang="en-US" altLang="ko-KR" dirty="0" err="1"/>
              <a:t>BN</a:t>
            </a:r>
            <a:r>
              <a:rPr lang="en-US" altLang="ko-KR" dirty="0"/>
              <a:t>) and </a:t>
            </a:r>
            <a:r>
              <a:rPr lang="en-US" altLang="ko-KR" dirty="0" err="1"/>
              <a:t>ReLU</a:t>
            </a:r>
            <a:r>
              <a:rPr lang="en-US" altLang="ko-KR" dirty="0"/>
              <a:t> are applied after each convolution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34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MobileNet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MobileNet</a:t>
            </a:r>
            <a:r>
              <a:rPr lang="en-US" altLang="ko-KR" dirty="0" smtClean="0"/>
              <a:t> architecture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463E9-58B5-4657-84B8-89FFA442E8BD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 descr="Transfer Learning in Deep Learning Using Tensorflow 2.0 | Plurals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636837"/>
            <a:ext cx="8315325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37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DenseNet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err="1" smtClean="0"/>
              <a:t>DenseNet</a:t>
            </a:r>
            <a:r>
              <a:rPr lang="en-US" altLang="ko-KR" sz="2000" dirty="0" smtClean="0"/>
              <a:t> (Densely connected networks)</a:t>
            </a:r>
          </a:p>
          <a:p>
            <a:pPr lvl="1"/>
            <a:r>
              <a:rPr lang="en-US" altLang="ko-KR" sz="1600" dirty="0" smtClean="0"/>
              <a:t>Proposed by Huang et al. in 2016 at Cornell University</a:t>
            </a:r>
          </a:p>
          <a:p>
            <a:pPr lvl="1"/>
            <a:r>
              <a:rPr lang="en-US" altLang="ko-KR" sz="1600" dirty="0" err="1"/>
              <a:t>ResNet</a:t>
            </a:r>
            <a:r>
              <a:rPr lang="en-US" altLang="ko-KR" sz="1600" dirty="0"/>
              <a:t> </a:t>
            </a:r>
            <a:r>
              <a:rPr lang="ko-KR" altLang="en-US" sz="1600" dirty="0"/>
              <a:t>아이디어를 </a:t>
            </a:r>
            <a:r>
              <a:rPr lang="ko-KR" altLang="en-US" sz="1600" dirty="0" smtClean="0"/>
              <a:t>계승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단순히 </a:t>
            </a:r>
            <a:r>
              <a:rPr lang="en-US" altLang="ko-KR" sz="1600" dirty="0" smtClean="0"/>
              <a:t>addition</a:t>
            </a:r>
            <a:r>
              <a:rPr lang="ko-KR" altLang="en-US" sz="1600" dirty="0" smtClean="0"/>
              <a:t>을 하지 않음</a:t>
            </a:r>
            <a:endParaRPr lang="en-US" altLang="ko-KR" sz="1600" dirty="0" smtClean="0"/>
          </a:p>
          <a:p>
            <a:pPr lvl="1"/>
            <a:r>
              <a:rPr lang="ko-KR" altLang="en-US" sz="1600" dirty="0"/>
              <a:t>핵심</a:t>
            </a:r>
            <a:r>
              <a:rPr lang="en-US" altLang="ko-KR" sz="1600" dirty="0"/>
              <a:t>: </a:t>
            </a:r>
            <a:r>
              <a:rPr lang="ko-KR" altLang="en-US" sz="1600" dirty="0"/>
              <a:t>각 층의 입력값은 모든 이전 층의 </a:t>
            </a:r>
            <a:r>
              <a:rPr lang="en-US" altLang="ko-KR" sz="1600" dirty="0"/>
              <a:t>feature </a:t>
            </a:r>
            <a:r>
              <a:rPr lang="en-US" altLang="ko-KR" sz="1600" dirty="0" smtClean="0"/>
              <a:t>maps </a:t>
            </a:r>
            <a:r>
              <a:rPr lang="ko-KR" altLang="en-US" sz="1600" dirty="0" smtClean="0"/>
              <a:t>들 </a:t>
            </a:r>
            <a:r>
              <a:rPr lang="en-US" altLang="ko-KR" sz="1600" dirty="0" smtClean="0"/>
              <a:t>depth-wise</a:t>
            </a:r>
            <a:r>
              <a:rPr lang="ko-KR" altLang="en-US" sz="1600" dirty="0" smtClean="0"/>
              <a:t>로 이어붙인 것</a:t>
            </a:r>
            <a:endParaRPr lang="ko-KR" altLang="en-US" sz="1600" dirty="0"/>
          </a:p>
          <a:p>
            <a:pPr lvl="1"/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5C3E-DB45-4113-9244-CB43C29F2510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9" name="Picture 8" descr="DenseNet. Many papers: | by Manish Chablani | Towards Data Scienc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749713"/>
            <a:ext cx="7964488" cy="2691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213" y="531010"/>
            <a:ext cx="4558875" cy="11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DenseNet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Dense Block </a:t>
            </a:r>
            <a:r>
              <a:rPr lang="ko-KR" altLang="en-US" sz="2400" dirty="0" smtClean="0"/>
              <a:t>구조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F0FC-4BAF-46B6-B1EB-54C136F77A49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71" y="2895600"/>
            <a:ext cx="8692985" cy="304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77063" y="2125866"/>
            <a:ext cx="4187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3x3xCx4</a:t>
            </a:r>
            <a:r>
              <a:rPr lang="ko-KR" altLang="ko-KR" sz="1600" dirty="0"/>
              <a:t>는 </a:t>
            </a:r>
            <a:r>
              <a:rPr lang="en-US" altLang="ko-KR" sz="1600" dirty="0" err="1"/>
              <a:t>3x3xC</a:t>
            </a:r>
            <a:r>
              <a:rPr lang="en-US" altLang="ko-KR" sz="1600" dirty="0"/>
              <a:t> </a:t>
            </a:r>
            <a:r>
              <a:rPr lang="ko-KR" altLang="ko-KR" sz="1600" dirty="0"/>
              <a:t>필터를 </a:t>
            </a:r>
            <a:r>
              <a:rPr lang="en-US" altLang="ko-KR" sz="1600" dirty="0"/>
              <a:t>4</a:t>
            </a:r>
            <a:r>
              <a:rPr lang="ko-KR" altLang="ko-KR" sz="1600" dirty="0"/>
              <a:t>개 적용했다는 것</a:t>
            </a:r>
            <a:endParaRPr lang="ko-KR" altLang="en-US" sz="1600" dirty="0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 bwMode="auto">
          <a:xfrm flipH="1">
            <a:off x="2114550" y="2295143"/>
            <a:ext cx="2662513" cy="9052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465812" y="533400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입력데이터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8808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latinLnBrk="1"/>
            <a:r>
              <a:rPr lang="en-US" altLang="ko-KR" dirty="0" err="1"/>
              <a:t>EfficientNet</a:t>
            </a:r>
            <a:endParaRPr lang="ko-KR" altLang="ko-K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err="1" smtClean="0"/>
              <a:t>EfficientNet</a:t>
            </a:r>
            <a:endParaRPr lang="en-US" altLang="ko-KR" sz="1800" dirty="0" smtClean="0"/>
          </a:p>
          <a:p>
            <a:pPr lvl="1"/>
            <a:r>
              <a:rPr lang="en-US" altLang="ko-KR" sz="1600" dirty="0" err="1"/>
              <a:t>RQ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Is </a:t>
            </a:r>
            <a:r>
              <a:rPr lang="en-US" altLang="ko-KR" sz="1600" dirty="0"/>
              <a:t>there a principled method to scale </a:t>
            </a:r>
            <a:r>
              <a:rPr lang="en-US" altLang="ko-KR" sz="1600" dirty="0" smtClean="0"/>
              <a:t>up </a:t>
            </a:r>
            <a:r>
              <a:rPr lang="en-US" altLang="ko-KR" sz="1600" dirty="0" err="1" smtClean="0"/>
              <a:t>ConvNets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that can achieve better accuracy and efficiency?</a:t>
            </a:r>
          </a:p>
          <a:p>
            <a:pPr lvl="1"/>
            <a:r>
              <a:rPr lang="en-US" altLang="ko-KR" sz="1600" dirty="0" smtClean="0"/>
              <a:t>1)  </a:t>
            </a:r>
            <a:r>
              <a:rPr lang="en-US" altLang="ko-KR" sz="1600" dirty="0"/>
              <a:t>“Scaling up any dimension of </a:t>
            </a:r>
            <a:r>
              <a:rPr lang="en-US" altLang="ko-KR" sz="1600" dirty="0" smtClean="0"/>
              <a:t>network width</a:t>
            </a:r>
            <a:r>
              <a:rPr lang="en-US" altLang="ko-KR" sz="1600" dirty="0"/>
              <a:t>, depth, or resolution improves accuracy, but the </a:t>
            </a:r>
            <a:r>
              <a:rPr lang="en-US" altLang="ko-KR" sz="1600" dirty="0" smtClean="0"/>
              <a:t>accuracy gain </a:t>
            </a:r>
            <a:r>
              <a:rPr lang="en-US" altLang="ko-KR" sz="1600" dirty="0"/>
              <a:t>diminishes for bigger models</a:t>
            </a:r>
            <a:r>
              <a:rPr lang="en-US" altLang="ko-KR" sz="1600" dirty="0" smtClean="0"/>
              <a:t>.”</a:t>
            </a:r>
          </a:p>
          <a:p>
            <a:pPr lvl="1"/>
            <a:r>
              <a:rPr lang="en-US" altLang="ko-KR" sz="1600" dirty="0" smtClean="0"/>
              <a:t>2) CNN</a:t>
            </a:r>
            <a:r>
              <a:rPr lang="ko-KR" altLang="en-US" sz="1600" dirty="0" smtClean="0"/>
              <a:t>의 성능을 높이기 위해서는 네트워크의 </a:t>
            </a:r>
            <a:r>
              <a:rPr lang="en-US" altLang="ko-KR" sz="1600" dirty="0" smtClean="0"/>
              <a:t>width</a:t>
            </a:r>
            <a:r>
              <a:rPr lang="en-US" altLang="ko-KR" sz="1600" dirty="0"/>
              <a:t>, depth, </a:t>
            </a:r>
            <a:r>
              <a:rPr lang="en-US" altLang="ko-KR" sz="1600" dirty="0" smtClean="0"/>
              <a:t>resolution</a:t>
            </a:r>
            <a:r>
              <a:rPr lang="ko-KR" altLang="en-US" sz="1600" dirty="0" smtClean="0"/>
              <a:t>의 크기들의</a:t>
            </a:r>
            <a:r>
              <a:rPr lang="ko-KR" altLang="ko-KR" sz="1600" dirty="0" smtClean="0"/>
              <a:t> </a:t>
            </a:r>
            <a:r>
              <a:rPr lang="ko-KR" altLang="ko-KR" sz="1600" u="sng" dirty="0"/>
              <a:t>균형을 </a:t>
            </a:r>
            <a:r>
              <a:rPr lang="ko-KR" altLang="ko-KR" sz="1600" u="sng" dirty="0" smtClean="0"/>
              <a:t>맞추는</a:t>
            </a:r>
            <a:r>
              <a:rPr lang="en-US" altLang="ko-KR" sz="1600" u="sng" dirty="0" smtClean="0"/>
              <a:t> </a:t>
            </a:r>
            <a:r>
              <a:rPr lang="ko-KR" altLang="ko-KR" sz="1600" u="sng" dirty="0" smtClean="0"/>
              <a:t>것</a:t>
            </a:r>
            <a:r>
              <a:rPr lang="ko-KR" altLang="en-US" sz="1600" u="sng" dirty="0" smtClean="0"/>
              <a:t>이 </a:t>
            </a:r>
            <a:r>
              <a:rPr lang="ko-KR" altLang="ko-KR" sz="1600" u="sng" dirty="0" smtClean="0"/>
              <a:t>매우 중요</a:t>
            </a:r>
            <a:endParaRPr lang="en-US" altLang="ko-KR" sz="1600" u="sng" dirty="0" smtClean="0"/>
          </a:p>
          <a:p>
            <a:pPr lvl="2"/>
            <a:r>
              <a:rPr lang="en-US" altLang="ko-KR" sz="1400" dirty="0" smtClean="0"/>
              <a:t>Width =&gt; # of channels</a:t>
            </a:r>
          </a:p>
          <a:p>
            <a:pPr lvl="2"/>
            <a:r>
              <a:rPr lang="en-US" altLang="ko-KR" sz="1400" dirty="0" smtClean="0"/>
              <a:t>Depth =&gt; # of layers</a:t>
            </a:r>
          </a:p>
          <a:p>
            <a:pPr lvl="2"/>
            <a:r>
              <a:rPr lang="en-US" altLang="ko-KR" sz="1400" dirty="0" smtClean="0"/>
              <a:t>Resolution =&gt; </a:t>
            </a:r>
            <a:r>
              <a:rPr lang="ko-KR" altLang="en-US" sz="1400" dirty="0" smtClean="0"/>
              <a:t>입력 사진의 해상도</a:t>
            </a:r>
            <a:endParaRPr lang="en-US" altLang="ko-KR" sz="1400" dirty="0" smtClean="0"/>
          </a:p>
          <a:p>
            <a:pPr lvl="1"/>
            <a:r>
              <a:rPr lang="en-US" altLang="ko-KR" sz="1600" dirty="0" smtClean="0"/>
              <a:t>Scaling </a:t>
            </a:r>
            <a:r>
              <a:rPr lang="ko-KR" altLang="en-US" sz="1600" dirty="0" smtClean="0"/>
              <a:t>방법 제안 </a:t>
            </a:r>
            <a:endParaRPr lang="en-US" altLang="ko-KR" sz="1600" dirty="0" smtClean="0"/>
          </a:p>
          <a:p>
            <a:pPr lvl="2"/>
            <a:r>
              <a:rPr lang="en-US" altLang="ko-KR" sz="1400" dirty="0"/>
              <a:t>Scaling: </a:t>
            </a:r>
            <a:r>
              <a:rPr lang="ko-KR" altLang="en-US" sz="1400" dirty="0"/>
              <a:t>크기를 조절하는 것</a:t>
            </a:r>
            <a:endParaRPr lang="en-US" altLang="ko-KR" sz="1400" dirty="0"/>
          </a:p>
          <a:p>
            <a:pPr lvl="2"/>
            <a:r>
              <a:rPr lang="en-US" altLang="ko-KR" sz="1400" dirty="0"/>
              <a:t>'compound scaling </a:t>
            </a:r>
            <a:r>
              <a:rPr lang="en-US" altLang="ko-KR" sz="1400" dirty="0" smtClean="0"/>
              <a:t>method‘ </a:t>
            </a:r>
            <a:r>
              <a:rPr lang="ko-KR" altLang="en-US" sz="1400" dirty="0" smtClean="0"/>
              <a:t>제안</a:t>
            </a:r>
            <a:endParaRPr lang="ko-KR" alt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D46C-A543-4398-83E0-9DDC79D2475F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1050" y="5720418"/>
            <a:ext cx="8174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Tan, M., &amp; Le, Q. (2019, May). </a:t>
            </a:r>
            <a:r>
              <a:rPr lang="en-US" altLang="ko-KR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Efficientnet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: Rethinking model scaling for convolutional neural networks. In </a:t>
            </a:r>
            <a:r>
              <a:rPr lang="en-US" altLang="ko-KR" sz="1400" i="1" dirty="0">
                <a:solidFill>
                  <a:srgbClr val="222222"/>
                </a:solidFill>
                <a:latin typeface="Arial" panose="020B0604020202020204" pitchFamily="34" charset="0"/>
              </a:rPr>
              <a:t>International conference on machine learning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6105-6114). </a:t>
            </a:r>
            <a:r>
              <a:rPr lang="en-US" altLang="ko-KR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PMLR</a:t>
            </a:r>
            <a:r>
              <a:rPr lang="en-US" altLang="ko-KR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55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EfficientNet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Compound scaling method</a:t>
            </a:r>
          </a:p>
          <a:p>
            <a:pPr lvl="1"/>
            <a:r>
              <a:rPr lang="ko-KR" altLang="en-US" sz="2000" dirty="0" smtClean="0"/>
              <a:t>각각을 얼마나 </a:t>
            </a:r>
            <a:r>
              <a:rPr lang="en-US" altLang="ko-KR" sz="2000" dirty="0" smtClean="0"/>
              <a:t>scaling </a:t>
            </a:r>
            <a:r>
              <a:rPr lang="ko-KR" altLang="en-US" sz="2000" dirty="0" smtClean="0"/>
              <a:t>할 것인지는 아래 공식을 통해서 도출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E8EF2-D498-429A-A23B-B6C8F5C2DA7E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3" y="3024821"/>
            <a:ext cx="3688349" cy="22408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383088" y="3144049"/>
                <a:ext cx="4837112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ko-KR" sz="1600" dirty="0" smtClean="0"/>
                  <a:t> A compound </a:t>
                </a:r>
                <a:r>
                  <a:rPr lang="en-US" altLang="ko-KR" sz="1600" dirty="0"/>
                  <a:t>coefficient </a:t>
                </a:r>
                <a:r>
                  <a:rPr lang="en-US" altLang="ko-KR" sz="1600" dirty="0" smtClean="0"/>
                  <a:t>to uniformly scales network </a:t>
                </a:r>
                <a:r>
                  <a:rPr lang="en-US" altLang="ko-KR" sz="1600" dirty="0"/>
                  <a:t>width, depth, and </a:t>
                </a:r>
                <a:r>
                  <a:rPr lang="en-US" altLang="ko-KR" sz="1600" dirty="0" smtClean="0"/>
                  <a:t>resolution. This </a:t>
                </a:r>
                <a:r>
                  <a:rPr lang="en-US" altLang="ko-KR" sz="1600" dirty="0"/>
                  <a:t>controls how many more resources are </a:t>
                </a:r>
                <a:r>
                  <a:rPr lang="en-US" altLang="ko-KR" sz="1600" dirty="0" smtClean="0"/>
                  <a:t>available for </a:t>
                </a:r>
                <a:r>
                  <a:rPr lang="en-US" altLang="ko-KR" sz="1600" dirty="0"/>
                  <a:t>model </a:t>
                </a:r>
                <a:r>
                  <a:rPr lang="en-US" altLang="ko-KR" sz="1600" dirty="0" smtClean="0"/>
                  <a:t>scaling.</a:t>
                </a: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088" y="3144049"/>
                <a:ext cx="4837112" cy="1077218"/>
              </a:xfrm>
              <a:prstGeom prst="rect">
                <a:avLst/>
              </a:prstGeom>
              <a:blipFill>
                <a:blip r:embed="rId3"/>
                <a:stretch>
                  <a:fillRect l="-630" t="-1705" r="-378" b="-6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383088" y="4302655"/>
                <a:ext cx="47609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ko-KR" altLang="en-U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ko-KR" sz="1600" dirty="0"/>
                  <a:t>: These are also </a:t>
                </a:r>
                <a:r>
                  <a:rPr lang="en-US" altLang="ko-KR" sz="1600" dirty="0" err="1" smtClean="0"/>
                  <a:t>hyperparameters</a:t>
                </a:r>
                <a:r>
                  <a:rPr lang="en-US" altLang="ko-KR" sz="1600" dirty="0" smtClean="0"/>
                  <a:t>.</a:t>
                </a:r>
              </a:p>
              <a:p>
                <a:r>
                  <a:rPr lang="en-US" altLang="ko-KR" sz="1600" dirty="0" smtClean="0"/>
                  <a:t>These specify </a:t>
                </a:r>
                <a:r>
                  <a:rPr lang="en-US" altLang="ko-KR" sz="1600" dirty="0"/>
                  <a:t>how to assign </a:t>
                </a:r>
                <a:r>
                  <a:rPr lang="en-US" altLang="ko-KR" sz="1600" dirty="0" smtClean="0"/>
                  <a:t>the </a:t>
                </a:r>
                <a:r>
                  <a:rPr lang="en-US" altLang="ko-KR" sz="1600" dirty="0"/>
                  <a:t>resources to network width, depth, and resolution respectively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088" y="4302655"/>
                <a:ext cx="4760912" cy="830997"/>
              </a:xfrm>
              <a:prstGeom prst="rect">
                <a:avLst/>
              </a:prstGeom>
              <a:blipFill>
                <a:blip r:embed="rId4"/>
                <a:stretch>
                  <a:fillRect l="-640" t="-2206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079439" y="5282625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the FLOPS of a regular convolution op</a:t>
            </a:r>
          </a:p>
          <a:p>
            <a:r>
              <a:rPr lang="en-US" altLang="ko-KR" sz="1600" dirty="0"/>
              <a:t>is proportional </a:t>
            </a:r>
            <a:r>
              <a:rPr lang="en-US" altLang="ko-KR" sz="1600" dirty="0" smtClean="0"/>
              <a:t>to d, </a:t>
            </a:r>
            <a:r>
              <a:rPr lang="en-US" altLang="ko-KR" sz="1600" dirty="0" err="1" smtClean="0"/>
              <a:t>w</a:t>
            </a:r>
            <a:r>
              <a:rPr lang="en-US" altLang="ko-KR" sz="1600" baseline="30000" dirty="0" err="1" smtClean="0"/>
              <a:t>2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r</a:t>
            </a:r>
            <a:r>
              <a:rPr lang="en-US" altLang="ko-KR" sz="1600" baseline="30000" dirty="0" err="1" smtClean="0"/>
              <a:t>2</a:t>
            </a:r>
            <a:endParaRPr lang="ko-KR" altLang="en-US" sz="160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0263" y="2862302"/>
                <a:ext cx="2332690" cy="287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dirty="0" smtClean="0"/>
                  <a:t>리소스가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ko-KR" altLang="en-US" dirty="0" smtClean="0"/>
                  <a:t> 증가할 때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63" y="2862302"/>
                <a:ext cx="2332690" cy="287643"/>
              </a:xfrm>
              <a:prstGeom prst="rect">
                <a:avLst/>
              </a:prstGeom>
              <a:blipFill>
                <a:blip r:embed="rId5"/>
                <a:stretch>
                  <a:fillRect l="-6005" t="-25532" r="-5483" b="-46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263" y="5282625"/>
                <a:ext cx="3114704" cy="962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/>
                  <a:t>이렇게하면 </a:t>
                </a:r>
                <a:r>
                  <a:rPr lang="en-US" altLang="ko-KR" sz="1400" dirty="0" smtClean="0"/>
                  <a:t>FLOPS</a:t>
                </a:r>
                <a:r>
                  <a:rPr lang="ko-KR" altLang="en-US" sz="1400" dirty="0" smtClean="0"/>
                  <a:t>의 증가는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sSup>
                              <m:sSup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140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ko-KR" altLang="en-US" sz="1400" dirty="0" smtClean="0"/>
                  <a:t> </a:t>
                </a:r>
                <a:r>
                  <a:rPr lang="en-US" altLang="ko-KR" sz="1400" dirty="0" smtClean="0"/>
                  <a:t>(</a:t>
                </a:r>
                <a:r>
                  <a:rPr lang="ko-KR" altLang="en-US" sz="1400" dirty="0" smtClean="0"/>
                  <a:t>즉</a:t>
                </a:r>
                <a:r>
                  <a:rPr lang="en-US" altLang="ko-KR" sz="1400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altLang="ko-KR" sz="1400" dirty="0" smtClean="0"/>
                  <a:t>)</a:t>
                </a:r>
                <a:r>
                  <a:rPr lang="ko-KR" altLang="en-US" sz="1400" dirty="0" smtClean="0"/>
                  <a:t>에 비례</a:t>
                </a:r>
                <a:endParaRPr lang="en-US" altLang="ko-KR" sz="1400" dirty="0" smtClean="0"/>
              </a:p>
              <a:p>
                <a:endParaRPr lang="en-US" altLang="ko-KR" sz="1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=1.2, 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=1.1, 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=1.15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63" y="5282625"/>
                <a:ext cx="3114704" cy="962379"/>
              </a:xfrm>
              <a:prstGeom prst="rect">
                <a:avLst/>
              </a:prstGeom>
              <a:blipFill>
                <a:blip r:embed="rId6"/>
                <a:stretch>
                  <a:fillRect l="-587" t="-1274" b="-31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03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ImageNet 1000 dataset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BAD3-800F-4E36-A339-64A6C78CEBA2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050" name="Picture 2" descr="How to Use The Pre-Trained VGG Model to Classify Objects in Photograph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56189"/>
            <a:ext cx="5561986" cy="442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2590800"/>
            <a:ext cx="29146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1,281,167 images for training and 50,000 images for </a:t>
            </a:r>
            <a:r>
              <a:rPr lang="en-US" altLang="ko-KR" dirty="0" smtClean="0"/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</a:t>
            </a:r>
            <a:r>
              <a:rPr lang="en-US" altLang="ko-KR" dirty="0" smtClean="0"/>
              <a:t>umber of classes =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List </a:t>
            </a:r>
            <a:r>
              <a:rPr lang="en-US" altLang="ko-KR" dirty="0"/>
              <a:t>of classes: 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gist.github.com/aaronpolhamus/964a4411c0906315deb9f4a3723aac57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70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Pre-trained model </a:t>
            </a:r>
            <a:r>
              <a:rPr lang="ko-KR" altLang="en-US" cap="none" dirty="0" smtClean="0"/>
              <a:t>사용 방법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9640D-110F-42F6-B533-5FD6661CC0E1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9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Pre-trained models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주요 사전학습 모형들</a:t>
            </a:r>
            <a:endParaRPr lang="en-US" altLang="ko-KR" sz="2800" dirty="0" smtClean="0"/>
          </a:p>
          <a:p>
            <a:pPr lvl="1"/>
            <a:r>
              <a:rPr lang="en-US" altLang="ko-KR" sz="2400" dirty="0" smtClean="0"/>
              <a:t>ILSVRC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image classification </a:t>
            </a:r>
            <a:r>
              <a:rPr lang="ko-KR" altLang="en-US" sz="2400" dirty="0" smtClean="0"/>
              <a:t>분야에서 우승 또는 준우승을 한 모형들</a:t>
            </a:r>
            <a:endParaRPr lang="en-US" altLang="ko-KR" sz="2400" dirty="0" smtClean="0"/>
          </a:p>
          <a:p>
            <a:pPr lvl="2"/>
            <a:r>
              <a:rPr lang="en-US" altLang="ko-KR" sz="2000" dirty="0"/>
              <a:t>ILSVRC: ImageNet Large Scale Visual Recognition </a:t>
            </a:r>
            <a:r>
              <a:rPr lang="en-US" altLang="ko-KR" sz="2000" dirty="0" smtClean="0"/>
              <a:t>Challenge</a:t>
            </a:r>
          </a:p>
          <a:p>
            <a:pPr lvl="2"/>
            <a:r>
              <a:rPr lang="en-US" altLang="ko-KR" sz="2000" dirty="0">
                <a:hlinkClick r:id="rId2"/>
              </a:rPr>
              <a:t>http://www.image-net.org/challenges/LSVRC</a:t>
            </a:r>
            <a:r>
              <a:rPr lang="en-US" altLang="ko-KR" sz="2000" dirty="0" smtClean="0">
                <a:hlinkClick r:id="rId2"/>
              </a:rPr>
              <a:t>/</a:t>
            </a:r>
            <a:r>
              <a:rPr lang="en-US" altLang="ko-KR" sz="2000" dirty="0" smtClean="0"/>
              <a:t> </a:t>
            </a:r>
          </a:p>
          <a:p>
            <a:pPr lvl="1"/>
            <a:r>
              <a:rPr lang="ko-KR" altLang="en-US" sz="2400" dirty="0"/>
              <a:t>예</a:t>
            </a:r>
            <a:endParaRPr lang="en-US" altLang="ko-KR" sz="2400" dirty="0" smtClean="0"/>
          </a:p>
          <a:p>
            <a:pPr lvl="2"/>
            <a:r>
              <a:rPr lang="en-US" altLang="ko-KR" sz="2000" dirty="0" err="1" smtClean="0"/>
              <a:t>VGGNet</a:t>
            </a:r>
            <a:endParaRPr lang="en-US" altLang="ko-KR" sz="2000" dirty="0" smtClean="0"/>
          </a:p>
          <a:p>
            <a:pPr lvl="2"/>
            <a:r>
              <a:rPr lang="en-US" altLang="ko-KR" sz="2000" dirty="0" err="1" smtClean="0"/>
              <a:t>InceptionNet</a:t>
            </a:r>
            <a:r>
              <a:rPr lang="en-US" altLang="ko-KR" sz="2000" dirty="0" smtClean="0"/>
              <a:t>, known as </a:t>
            </a:r>
            <a:r>
              <a:rPr lang="en-US" altLang="ko-KR" sz="2000" dirty="0" err="1" smtClean="0"/>
              <a:t>GoogLeNet</a:t>
            </a:r>
            <a:endParaRPr lang="en-US" altLang="ko-KR" sz="2000" dirty="0" smtClean="0"/>
          </a:p>
          <a:p>
            <a:pPr lvl="2"/>
            <a:r>
              <a:rPr lang="en-US" altLang="ko-KR" sz="2000" dirty="0" err="1" smtClean="0"/>
              <a:t>ResNet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등</a:t>
            </a:r>
            <a:endParaRPr lang="en-US" altLang="ko-KR" sz="2000" dirty="0" smtClean="0"/>
          </a:p>
          <a:p>
            <a:pPr marL="457200" lvl="1" indent="0">
              <a:buNone/>
            </a:pP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BA2F5-91B6-4C9D-B2E3-DCD140393841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7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Pre-trained models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ko-KR" altLang="en-US" sz="2400" dirty="0" smtClean="0"/>
              <a:t>사전학습모형을 이용한 이미지 분류</a:t>
            </a:r>
            <a:endParaRPr lang="en-US" altLang="ko-KR" sz="2400" dirty="0" smtClean="0"/>
          </a:p>
          <a:p>
            <a:pPr latinLnBrk="1"/>
            <a:r>
              <a:rPr lang="ko-KR" altLang="en-US" sz="2400" dirty="0" smtClean="0"/>
              <a:t>주요 방법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가지</a:t>
            </a:r>
            <a:endParaRPr lang="en-US" altLang="ko-KR" sz="2400" dirty="0" smtClean="0"/>
          </a:p>
          <a:p>
            <a:pPr lvl="1" latinLnBrk="1"/>
            <a:r>
              <a:rPr lang="ko-KR" altLang="en-US" sz="2000" dirty="0" smtClean="0"/>
              <a:t>방법</a:t>
            </a:r>
            <a:r>
              <a:rPr lang="en-US" altLang="ko-KR" sz="2000" dirty="0" smtClean="0"/>
              <a:t>1</a:t>
            </a:r>
            <a:r>
              <a:rPr lang="en-US" altLang="ko-KR" sz="2000" dirty="0"/>
              <a:t>: pre-trained </a:t>
            </a:r>
            <a:r>
              <a:rPr lang="ko-KR" altLang="ko-KR" sz="2000" dirty="0"/>
              <a:t>모형의 </a:t>
            </a:r>
            <a:r>
              <a:rPr lang="ko-KR" altLang="en-US" sz="2000" dirty="0" smtClean="0"/>
              <a:t>결과</a:t>
            </a:r>
            <a:r>
              <a:rPr lang="ko-KR" altLang="ko-KR" sz="2000" dirty="0" smtClean="0"/>
              <a:t>값을 </a:t>
            </a:r>
            <a:r>
              <a:rPr lang="ko-KR" altLang="ko-KR" sz="2000" dirty="0"/>
              <a:t>그대로 사용</a:t>
            </a:r>
            <a:r>
              <a:rPr lang="ko-KR" altLang="en-US" sz="2000" dirty="0"/>
              <a:t>하여 </a:t>
            </a:r>
            <a:r>
              <a:rPr lang="ko-KR" altLang="en-US" sz="2000" dirty="0" smtClean="0"/>
              <a:t>예측</a:t>
            </a:r>
            <a:endParaRPr lang="en-US" altLang="ko-KR" sz="2000" dirty="0" smtClean="0"/>
          </a:p>
          <a:p>
            <a:pPr lvl="2" latinLnBrk="1"/>
            <a:r>
              <a:rPr lang="ko-KR" altLang="en-US" sz="1600" dirty="0" smtClean="0"/>
              <a:t>원래 모형의 구조를 그대로 사용</a:t>
            </a:r>
            <a:endParaRPr lang="en-US" altLang="ko-KR" sz="1600" dirty="0" smtClean="0"/>
          </a:p>
          <a:p>
            <a:pPr lvl="2" latinLnBrk="1"/>
            <a:r>
              <a:rPr lang="ko-KR" altLang="en-US" sz="1600" dirty="0" smtClean="0"/>
              <a:t>원래의 학습데이터를 학습에서 얻어진 파라미터의 값을 그대로 사용</a:t>
            </a:r>
            <a:endParaRPr lang="en-US" altLang="ko-KR" sz="1600" dirty="0" smtClean="0"/>
          </a:p>
          <a:p>
            <a:pPr lvl="2" latinLnBrk="1"/>
            <a:r>
              <a:rPr lang="ko-KR" altLang="en-US" sz="1600" dirty="0" smtClean="0"/>
              <a:t>새롭게 풀고자 하는 문제가 </a:t>
            </a:r>
            <a:r>
              <a:rPr lang="en-US" altLang="ko-KR" sz="1600" dirty="0" smtClean="0"/>
              <a:t>pre-trained </a:t>
            </a:r>
            <a:r>
              <a:rPr lang="ko-KR" altLang="en-US" sz="1600" dirty="0" smtClean="0"/>
              <a:t>모형이 적용된 문제와 동일하거나 유사도가 큰 경우 사용</a:t>
            </a:r>
            <a:endParaRPr lang="en-US" altLang="ko-KR" sz="1600" dirty="0" smtClean="0"/>
          </a:p>
          <a:p>
            <a:pPr lvl="2" latinLnBrk="1"/>
            <a:r>
              <a:rPr lang="ko-KR" altLang="en-US" sz="1600" dirty="0" smtClean="0"/>
              <a:t>예</a:t>
            </a:r>
            <a:r>
              <a:rPr lang="en-US" altLang="ko-KR" sz="1600" dirty="0" smtClean="0"/>
              <a:t>) ImageNet 1000</a:t>
            </a:r>
          </a:p>
          <a:p>
            <a:pPr lvl="3" latinLnBrk="1"/>
            <a:r>
              <a:rPr lang="en-US" altLang="ko-KR" sz="1200" dirty="0" smtClean="0"/>
              <a:t>Classes</a:t>
            </a:r>
            <a:r>
              <a:rPr lang="ko-KR" altLang="en-US" sz="1200" dirty="0" smtClean="0"/>
              <a:t>의 많은 부분이 동물에 대한 것 → 동물 사진을 분류하고자 하는 경우 </a:t>
            </a:r>
            <a:r>
              <a:rPr lang="en-US" altLang="ko-KR" sz="1200" dirty="0" smtClean="0"/>
              <a:t>ImageNet </a:t>
            </a:r>
            <a:r>
              <a:rPr lang="ko-KR" altLang="en-US" sz="1200" dirty="0" smtClean="0"/>
              <a:t>사전학습모형을 그대로 사용할 수 있음</a:t>
            </a:r>
            <a:endParaRPr lang="ko-KR" altLang="ko-KR" sz="1200" dirty="0"/>
          </a:p>
          <a:p>
            <a:pPr latinLnBrk="1"/>
            <a:endParaRPr lang="en-US" altLang="ko-KR" sz="2400" dirty="0" smtClean="0"/>
          </a:p>
          <a:p>
            <a:pPr lvl="1" latinLnBrk="1"/>
            <a:endParaRPr lang="ko-KR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6274B-5F73-4FDC-8BB1-CDA23A091E86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8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Pre-trained models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ko-KR" altLang="en-US" sz="2400" dirty="0" smtClean="0"/>
              <a:t>주요 방법 </a:t>
            </a:r>
            <a:r>
              <a:rPr lang="en-US" altLang="ko-KR" sz="2400" dirty="0" smtClean="0"/>
              <a:t>(cont’d)</a:t>
            </a:r>
          </a:p>
          <a:p>
            <a:pPr lvl="1" latinLnBrk="1"/>
            <a:r>
              <a:rPr lang="ko-KR" altLang="ko-KR" sz="2000" dirty="0" smtClean="0"/>
              <a:t>방법</a:t>
            </a:r>
            <a:r>
              <a:rPr lang="en-US" altLang="ko-KR" sz="2000" dirty="0" smtClean="0"/>
              <a:t>2</a:t>
            </a:r>
            <a:r>
              <a:rPr lang="en-US" altLang="ko-KR" sz="2000" dirty="0"/>
              <a:t>: Transfer learning (</a:t>
            </a:r>
            <a:r>
              <a:rPr lang="ko-KR" altLang="ko-KR" sz="2000" dirty="0"/>
              <a:t>전이 학습</a:t>
            </a:r>
            <a:r>
              <a:rPr lang="en-US" altLang="ko-KR" sz="2000" dirty="0"/>
              <a:t>)</a:t>
            </a:r>
          </a:p>
          <a:p>
            <a:pPr lvl="2" latinLnBrk="1"/>
            <a:r>
              <a:rPr lang="en-US" altLang="ko-KR" sz="1800" dirty="0"/>
              <a:t>Pre-trained </a:t>
            </a:r>
            <a:r>
              <a:rPr lang="ko-KR" altLang="en-US" sz="1800" dirty="0"/>
              <a:t>모형의 일부만을 그대로 사용하고 나머지 </a:t>
            </a:r>
            <a:r>
              <a:rPr lang="ko-KR" altLang="en-US" sz="1800" dirty="0" smtClean="0"/>
              <a:t>일부를 변형하여 사용하기</a:t>
            </a:r>
            <a:endParaRPr lang="en-US" altLang="ko-KR" sz="1800" dirty="0" smtClean="0"/>
          </a:p>
          <a:p>
            <a:pPr lvl="3" latinLnBrk="1"/>
            <a:r>
              <a:rPr lang="ko-KR" altLang="en-US" sz="1400" dirty="0" smtClean="0"/>
              <a:t>모형의 구조를 변경하기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기존의 층 제거 또는 새로운 층을 추가하기 </a:t>
            </a:r>
            <a:endParaRPr lang="en-US" altLang="ko-KR" sz="1400" dirty="0" smtClean="0"/>
          </a:p>
          <a:p>
            <a:pPr lvl="3" latinLnBrk="1"/>
            <a:r>
              <a:rPr lang="ko-KR" altLang="en-US" sz="1400" dirty="0"/>
              <a:t>일부 또는 전체 파라미터를 다시 학습하여 </a:t>
            </a:r>
            <a:r>
              <a:rPr lang="ko-KR" altLang="en-US" sz="1400" dirty="0" smtClean="0"/>
              <a:t>사용하기</a:t>
            </a:r>
            <a:endParaRPr lang="en-US" altLang="ko-KR" sz="1400" dirty="0" smtClean="0"/>
          </a:p>
          <a:p>
            <a:pPr lvl="2" latinLnBrk="1"/>
            <a:r>
              <a:rPr lang="ko-KR" altLang="en-US" sz="1800" dirty="0" smtClean="0"/>
              <a:t>이를 위해서는 새로운 학습 데이터가 필요</a:t>
            </a:r>
            <a:endParaRPr lang="en-US" altLang="ko-KR" sz="1800" dirty="0" smtClean="0"/>
          </a:p>
          <a:p>
            <a:pPr lvl="2" latinLnBrk="1"/>
            <a:r>
              <a:rPr lang="ko-KR" altLang="en-US" sz="1800" dirty="0" smtClean="0"/>
              <a:t>하지만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사전학습모형을 활용하기 때문에 그렇게 많은 학습데이터가 필요하지는 않음</a:t>
            </a:r>
            <a:endParaRPr lang="ko-KR" altLang="en-US" sz="1800" dirty="0"/>
          </a:p>
          <a:p>
            <a:pPr latinLnBrk="1"/>
            <a:endParaRPr lang="en-US" altLang="ko-KR" sz="2400" dirty="0" smtClean="0"/>
          </a:p>
          <a:p>
            <a:pPr lvl="1" latinLnBrk="1"/>
            <a:endParaRPr lang="ko-KR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4C659-E996-48C3-AE3A-9238AB266ADF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Pre-trained </a:t>
            </a:r>
            <a:r>
              <a:rPr lang="ko-KR" altLang="en-US" cap="none" dirty="0" smtClean="0"/>
              <a:t>모형의 결과를 그대로 사용하기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21CC4-03AD-407B-ADE0-BADCEE9DEF45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Pre-trained model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286000"/>
            <a:ext cx="4837112" cy="4114800"/>
          </a:xfrm>
        </p:spPr>
        <p:txBody>
          <a:bodyPr/>
          <a:lstStyle/>
          <a:p>
            <a:r>
              <a:rPr lang="en-US" altLang="ko-KR" sz="2000" dirty="0" smtClean="0"/>
              <a:t>Pre-trained model </a:t>
            </a:r>
            <a:r>
              <a:rPr lang="ko-KR" altLang="en-US" sz="2000" dirty="0" smtClean="0"/>
              <a:t>결과 그대로 사용하여 새로운 이미지 분류하기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이는 </a:t>
            </a:r>
            <a:r>
              <a:rPr lang="en-US" altLang="ko-KR" sz="1800" dirty="0" smtClean="0"/>
              <a:t>pre-trained model</a:t>
            </a:r>
            <a:r>
              <a:rPr lang="ko-KR" altLang="en-US" sz="1800" dirty="0" smtClean="0"/>
              <a:t>의 구조를 변경하지 않고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특정 학습 데이터를 학습하여 가지고 있는 </a:t>
            </a:r>
            <a:r>
              <a:rPr lang="en-US" altLang="ko-KR" sz="1800" dirty="0" smtClean="0"/>
              <a:t>weights</a:t>
            </a:r>
            <a:r>
              <a:rPr lang="ko-KR" altLang="en-US" sz="1800" dirty="0" smtClean="0"/>
              <a:t>의 값을 그대로 사용하는 것을 의미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이러한 </a:t>
            </a:r>
            <a:r>
              <a:rPr lang="en-US" altLang="ko-KR" sz="1800" dirty="0" smtClean="0"/>
              <a:t>weights</a:t>
            </a:r>
            <a:r>
              <a:rPr lang="ko-KR" altLang="en-US" sz="1800" dirty="0" smtClean="0"/>
              <a:t>값은 원래의 문제를 풀기 위해 </a:t>
            </a:r>
            <a:r>
              <a:rPr lang="en-US" altLang="ko-KR" sz="1800" dirty="0" smtClean="0"/>
              <a:t>optimal</a:t>
            </a:r>
            <a:r>
              <a:rPr lang="ko-KR" altLang="en-US" sz="1800" dirty="0" smtClean="0"/>
              <a:t>하게 계산된 값들임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예</a:t>
            </a:r>
            <a:r>
              <a:rPr lang="en-US" altLang="ko-KR" sz="1600" dirty="0" smtClean="0"/>
              <a:t>) ImageNet </a:t>
            </a:r>
            <a:r>
              <a:rPr lang="ko-KR" altLang="en-US" sz="1600" dirty="0" smtClean="0"/>
              <a:t>문제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분류 문제 </a:t>
            </a:r>
            <a:r>
              <a:rPr lang="en-US" altLang="ko-KR" sz="1600" dirty="0" smtClean="0"/>
              <a:t>(1000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classes)</a:t>
            </a:r>
          </a:p>
          <a:p>
            <a:pPr lvl="1"/>
            <a:r>
              <a:rPr lang="ko-KR" altLang="en-US" sz="2000" dirty="0" smtClean="0"/>
              <a:t>따라서 우리가 풀고자 하는 문제가 원래의 문제와 유사하거나 동일한 경우에 사용 적합</a:t>
            </a:r>
            <a:endParaRPr lang="en-US" altLang="ko-KR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F8F10-AE89-436F-8F34-8F29135D9B59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713" y="2971800"/>
            <a:ext cx="3350874" cy="31099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10200" y="2133600"/>
            <a:ext cx="330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풀고자하는 문제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아래 사진 속의 동물이 무엇인지 맞히는 문제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88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Pre-trained model </a:t>
            </a:r>
            <a:r>
              <a:rPr lang="ko-KR" altLang="en-US" dirty="0" smtClean="0"/>
              <a:t>사용하기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8113712" cy="4114800"/>
          </a:xfrm>
        </p:spPr>
        <p:txBody>
          <a:bodyPr/>
          <a:lstStyle/>
          <a:p>
            <a:r>
              <a:rPr lang="ko-KR" altLang="en-US" sz="2800" dirty="0" smtClean="0"/>
              <a:t>구체적 예</a:t>
            </a:r>
            <a:r>
              <a:rPr lang="en-US" altLang="ko-KR" sz="2800" dirty="0" smtClean="0"/>
              <a:t>: VGG16 &amp; ResNet50</a:t>
            </a:r>
          </a:p>
          <a:p>
            <a:pPr lvl="1"/>
            <a:r>
              <a:rPr lang="ko-KR" altLang="en-US" sz="2400" dirty="0" smtClean="0"/>
              <a:t>이 둘 모두 </a:t>
            </a:r>
            <a:r>
              <a:rPr lang="en-US" altLang="ko-KR" sz="2400" dirty="0" smtClean="0"/>
              <a:t>ImageNet </a:t>
            </a:r>
            <a:r>
              <a:rPr lang="ko-KR" altLang="en-US" sz="2400" dirty="0" smtClean="0"/>
              <a:t>학습 데이터를 사용해서 학습</a:t>
            </a:r>
            <a:endParaRPr lang="en-US" altLang="ko-KR" sz="2400" dirty="0" smtClean="0"/>
          </a:p>
          <a:p>
            <a:pPr lvl="2"/>
            <a:r>
              <a:rPr lang="en-US" altLang="ko-KR" sz="2000" dirty="0" smtClean="0"/>
              <a:t>1000</a:t>
            </a:r>
            <a:r>
              <a:rPr lang="ko-KR" altLang="en-US" sz="2000" dirty="0" smtClean="0"/>
              <a:t>개의 </a:t>
            </a:r>
            <a:r>
              <a:rPr lang="en-US" altLang="ko-KR" sz="2000" dirty="0" smtClean="0"/>
              <a:t>image classes</a:t>
            </a:r>
            <a:r>
              <a:rPr lang="ko-KR" altLang="en-US" sz="2000" dirty="0" smtClean="0"/>
              <a:t>를 가지고 있음</a:t>
            </a:r>
            <a:endParaRPr lang="en-US" altLang="ko-KR" sz="2000" dirty="0" smtClean="0"/>
          </a:p>
          <a:p>
            <a:pPr lvl="1"/>
            <a:r>
              <a:rPr lang="en-US" altLang="ko-KR" sz="2400" dirty="0" smtClean="0"/>
              <a:t>Example 1) VGG16 </a:t>
            </a:r>
            <a:r>
              <a:rPr lang="ko-KR" altLang="en-US" sz="2400" dirty="0" smtClean="0"/>
              <a:t>사용하기</a:t>
            </a:r>
            <a:endParaRPr lang="en-US" altLang="ko-KR" sz="2400" dirty="0" smtClean="0"/>
          </a:p>
          <a:p>
            <a:pPr lvl="2"/>
            <a:r>
              <a:rPr lang="ko-KR" altLang="en-US" sz="2000" dirty="0" smtClean="0"/>
              <a:t>파이썬 코드</a:t>
            </a:r>
            <a:r>
              <a:rPr lang="en-US" altLang="ko-KR" sz="2000" dirty="0" smtClean="0"/>
              <a:t>: </a:t>
            </a:r>
            <a:r>
              <a:rPr lang="en-US" altLang="ko-KR" sz="2000" dirty="0"/>
              <a:t>VGG16_example.ipynb </a:t>
            </a:r>
            <a:endParaRPr lang="en-US" altLang="ko-KR" sz="2000" dirty="0" smtClean="0"/>
          </a:p>
          <a:p>
            <a:pPr lvl="1"/>
            <a:r>
              <a:rPr lang="en-US" altLang="ko-KR" sz="2400" dirty="0" smtClean="0"/>
              <a:t>Example 2) ResNet50 </a:t>
            </a:r>
            <a:r>
              <a:rPr lang="ko-KR" altLang="en-US" sz="2400" dirty="0" smtClean="0"/>
              <a:t>사용하기</a:t>
            </a:r>
            <a:endParaRPr lang="en-US" altLang="ko-KR" sz="2400" dirty="0" smtClean="0"/>
          </a:p>
          <a:p>
            <a:pPr lvl="2"/>
            <a:r>
              <a:rPr lang="ko-KR" altLang="en-US" sz="2000" dirty="0" smtClean="0"/>
              <a:t>파이썬 코드</a:t>
            </a:r>
            <a:r>
              <a:rPr lang="en-US" altLang="ko-KR" sz="2000" dirty="0" smtClean="0"/>
              <a:t>: </a:t>
            </a:r>
            <a:r>
              <a:rPr lang="en-US" altLang="ko-KR" sz="2000" dirty="0" err="1" smtClean="0"/>
              <a:t>ResNet50_example.ipynb</a:t>
            </a:r>
            <a:endParaRPr lang="en-US" altLang="ko-KR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B3A7-EF30-4029-89E4-1257D97D7EBB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0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Pre-trained model </a:t>
            </a:r>
            <a:r>
              <a:rPr lang="ko-KR" altLang="en-US" dirty="0"/>
              <a:t>사용하기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VGG16_example.ipynb </a:t>
            </a:r>
            <a:r>
              <a:rPr lang="ko-KR" altLang="en-US" dirty="0" smtClean="0"/>
              <a:t>코드 보기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A1484-2169-4848-A4BC-391322DC231F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71600" y="2743200"/>
            <a:ext cx="6324600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from tensorflow.keras.applications.vgg16 import VGG16</a:t>
            </a:r>
          </a:p>
          <a:p>
            <a:r>
              <a:rPr lang="en-US" altLang="ko-KR" dirty="0"/>
              <a:t>model = VGG16(weights='</a:t>
            </a:r>
            <a:r>
              <a:rPr lang="en-US" altLang="ko-KR" dirty="0" err="1"/>
              <a:t>imagenet</a:t>
            </a:r>
            <a:r>
              <a:rPr lang="en-US" altLang="ko-KR" dirty="0"/>
              <a:t>', </a:t>
            </a:r>
            <a:r>
              <a:rPr lang="en-US" altLang="ko-KR" dirty="0" err="1"/>
              <a:t>include_top</a:t>
            </a:r>
            <a:r>
              <a:rPr lang="en-US" altLang="ko-KR" dirty="0"/>
              <a:t>=True)</a:t>
            </a:r>
          </a:p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28800" y="4140269"/>
            <a:ext cx="5799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imagenet</a:t>
            </a:r>
            <a:r>
              <a:rPr lang="en-US" altLang="ko-KR" sz="1400" dirty="0"/>
              <a:t> </a:t>
            </a:r>
            <a:r>
              <a:rPr lang="ko-KR" altLang="ko-KR" sz="1400" dirty="0"/>
              <a:t>데이터를 사용해 학습한 결과의 </a:t>
            </a:r>
            <a:r>
              <a:rPr lang="ko-KR" altLang="en-US" sz="1400" dirty="0" smtClean="0"/>
              <a:t>파라미터값을</a:t>
            </a:r>
            <a:r>
              <a:rPr lang="ko-KR" altLang="ko-KR" sz="1400" dirty="0" smtClean="0"/>
              <a:t> </a:t>
            </a:r>
            <a:r>
              <a:rPr lang="ko-KR" altLang="ko-KR" sz="1400" dirty="0"/>
              <a:t>사용한다는 </a:t>
            </a:r>
            <a:r>
              <a:rPr lang="ko-KR" altLang="ko-KR" sz="1400" dirty="0" smtClean="0"/>
              <a:t>뜻</a:t>
            </a:r>
            <a:endParaRPr lang="en-US" altLang="ko-KR" sz="1400" dirty="0" smtClean="0"/>
          </a:p>
          <a:p>
            <a:r>
              <a:rPr lang="ko-KR" altLang="en-US" sz="1400" dirty="0" smtClean="0"/>
              <a:t>또는 </a:t>
            </a:r>
            <a:r>
              <a:rPr lang="en-US" altLang="ko-KR" sz="1400" dirty="0" smtClean="0"/>
              <a:t>None</a:t>
            </a:r>
            <a:r>
              <a:rPr lang="en-US" altLang="ko-KR" sz="1400" dirty="0"/>
              <a:t> (random initialization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 bwMode="auto">
          <a:xfrm flipH="1" flipV="1">
            <a:off x="4151315" y="3315909"/>
            <a:ext cx="577478" cy="8243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3124200" y="504372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1">
              <a:spcAft>
                <a:spcPts val="0"/>
              </a:spcAft>
            </a:pP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include_top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whether to include the 3 fully-connected layers at the top of the network.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만약 해당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dense layers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를 포함하지 않고자 하는 경우에는 값을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False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설정</a:t>
            </a:r>
            <a:endParaRPr lang="ko-KR" altLang="en-US" sz="1400" dirty="0"/>
          </a:p>
        </p:txBody>
      </p:sp>
      <p:cxnSp>
        <p:nvCxnSpPr>
          <p:cNvPr id="13" name="Straight Arrow Connector 12"/>
          <p:cNvCxnSpPr>
            <a:stCxn id="11" idx="0"/>
          </p:cNvCxnSpPr>
          <p:nvPr/>
        </p:nvCxnSpPr>
        <p:spPr bwMode="auto">
          <a:xfrm flipV="1">
            <a:off x="5410200" y="3343365"/>
            <a:ext cx="457200" cy="17003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0558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 </a:t>
            </a:r>
            <a:r>
              <a:rPr lang="ko-KR" altLang="en-US" dirty="0" smtClean="0"/>
              <a:t>기반 모형의 일반적 구조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688" y="2100673"/>
            <a:ext cx="7772400" cy="41148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74DE3-A259-44A6-B025-C1620A537CEF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2115228"/>
            <a:ext cx="8382000" cy="41002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 bwMode="auto">
          <a:xfrm>
            <a:off x="6019800" y="2826160"/>
            <a:ext cx="1295400" cy="2286000"/>
          </a:xfrm>
          <a:prstGeom prst="rect">
            <a:avLst/>
          </a:prstGeom>
          <a:solidFill>
            <a:srgbClr val="FFFF00">
              <a:alpha val="20000"/>
            </a:srgbClr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3407" y="1914520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 부분이 </a:t>
            </a:r>
            <a:r>
              <a:rPr lang="en-US" altLang="ko-KR" dirty="0" smtClean="0"/>
              <a:t>top</a:t>
            </a:r>
            <a:r>
              <a:rPr lang="ko-KR" altLang="en-US" dirty="0" smtClean="0"/>
              <a:t>에 해당</a:t>
            </a:r>
            <a:endParaRPr lang="ko-KR" alt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6858000" y="2218708"/>
            <a:ext cx="1066800" cy="5312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0519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기반 모형의 일반적 구조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1F8D1-B624-4E26-BC9A-33B826DBC6A1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 descr="vgg16 architecture 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819400"/>
            <a:ext cx="73152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 bwMode="auto">
          <a:xfrm>
            <a:off x="6934200" y="2819400"/>
            <a:ext cx="990600" cy="2514600"/>
          </a:xfrm>
          <a:prstGeom prst="rect">
            <a:avLst/>
          </a:prstGeom>
          <a:solidFill>
            <a:srgbClr val="FFFF00">
              <a:alpha val="20000"/>
            </a:srgbClr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4600" y="1981200"/>
            <a:ext cx="184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Top </a:t>
            </a:r>
            <a:r>
              <a:rPr lang="ko-KR" altLang="en-US" dirty="0" smtClean="0"/>
              <a:t>부분에 해당</a:t>
            </a:r>
            <a:endParaRPr lang="ko-KR" altLang="en-US" dirty="0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 bwMode="auto">
          <a:xfrm>
            <a:off x="7248347" y="2350532"/>
            <a:ext cx="143053" cy="4688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1828800" y="5486400"/>
            <a:ext cx="576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Top </a:t>
            </a:r>
            <a:r>
              <a:rPr lang="ko-KR" altLang="en-US" dirty="0" smtClean="0"/>
              <a:t>부분을 제거하기 위해서는 </a:t>
            </a:r>
            <a:r>
              <a:rPr lang="en-US" altLang="ko-KR" dirty="0" err="1" smtClean="0"/>
              <a:t>include_to</a:t>
            </a:r>
            <a:r>
              <a:rPr lang="ko-KR" altLang="en-US" dirty="0" smtClean="0"/>
              <a:t>p=False 설정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6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err="1"/>
              <a:t>VGG16</a:t>
            </a:r>
            <a:r>
              <a:rPr lang="en-US" altLang="ko-KR" sz="4000" dirty="0"/>
              <a:t> </a:t>
            </a:r>
            <a:r>
              <a:rPr lang="ko-KR" altLang="en-US" sz="4000" dirty="0"/>
              <a:t>이용하기</a:t>
            </a:r>
            <a:endParaRPr lang="en-US" altLang="ko-K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3744" y="2091667"/>
            <a:ext cx="4303712" cy="4114800"/>
          </a:xfrm>
        </p:spPr>
        <p:txBody>
          <a:bodyPr/>
          <a:lstStyle/>
          <a:p>
            <a:r>
              <a:rPr lang="en-US" altLang="ko-KR" sz="2400" dirty="0" smtClean="0"/>
              <a:t>Image </a:t>
            </a:r>
            <a:r>
              <a:rPr lang="ko-KR" altLang="en-US" sz="2400" dirty="0" smtClean="0"/>
              <a:t>준비하기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여기서는 하나의 이미지를 분류</a:t>
            </a:r>
            <a:endParaRPr lang="en-US" altLang="ko-KR" sz="2000" dirty="0" smtClean="0"/>
          </a:p>
          <a:p>
            <a:pPr lvl="1"/>
            <a:r>
              <a:rPr lang="en-US" altLang="ko-KR" sz="2000" dirty="0" smtClean="0"/>
              <a:t>Pre-trained </a:t>
            </a:r>
            <a:r>
              <a:rPr lang="ko-KR" altLang="ko-KR" sz="2000" dirty="0"/>
              <a:t>모형을 사용해서 새로운 이미지를 분류하기 위해서는 데이터를 </a:t>
            </a:r>
            <a:r>
              <a:rPr lang="en-US" altLang="ko-KR" sz="2000" dirty="0"/>
              <a:t>pre-trained </a:t>
            </a:r>
            <a:r>
              <a:rPr lang="ko-KR" altLang="ko-KR" sz="2000" dirty="0"/>
              <a:t>모형에 맞게 준비하는게 </a:t>
            </a:r>
            <a:r>
              <a:rPr lang="ko-KR" altLang="ko-KR" sz="2000" dirty="0" smtClean="0"/>
              <a:t>필요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보통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특정한 크기의 정사각형 형태로 이미지를 입력 받음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VGG16</a:t>
            </a:r>
            <a:r>
              <a:rPr lang="ko-KR" altLang="en-US" sz="2000" dirty="0" smtClean="0"/>
              <a:t>의 경우는 </a:t>
            </a:r>
            <a:r>
              <a:rPr lang="en-US" altLang="ko-KR" sz="2000" dirty="0" err="1" smtClean="0"/>
              <a:t>224x224</a:t>
            </a:r>
            <a:r>
              <a:rPr lang="ko-KR" altLang="en-US" sz="2000" dirty="0" smtClean="0"/>
              <a:t> 정사각형 칼라이미지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9F538-F6E2-485F-A0EE-1B05C041F3EA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1" y="2567381"/>
            <a:ext cx="2971800" cy="27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2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err="1"/>
              <a:t>VGG16</a:t>
            </a:r>
            <a:r>
              <a:rPr lang="en-US" altLang="ko-KR" sz="4000" dirty="0"/>
              <a:t> </a:t>
            </a:r>
            <a:r>
              <a:rPr lang="ko-KR" altLang="en-US" sz="4000" dirty="0"/>
              <a:t>이용하기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이미지를 특정 크기의 정사각형으로 준비하기 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주요 과정</a:t>
            </a:r>
            <a:endParaRPr lang="en-US" altLang="ko-KR" sz="2400" dirty="0" smtClean="0"/>
          </a:p>
          <a:p>
            <a:pPr lvl="2"/>
            <a:r>
              <a:rPr lang="ko-KR" altLang="en-US" sz="2000" dirty="0" smtClean="0"/>
              <a:t>정사각형으로 만들기 </a:t>
            </a:r>
            <a:endParaRPr lang="en-US" altLang="ko-KR" sz="2000" dirty="0" smtClean="0"/>
          </a:p>
          <a:p>
            <a:pPr lvl="2"/>
            <a:r>
              <a:rPr lang="en-US" altLang="ko-KR" sz="2000" dirty="0" smtClean="0"/>
              <a:t>(</a:t>
            </a:r>
            <a:r>
              <a:rPr lang="ko-KR" altLang="en-US" sz="2000" dirty="0" smtClean="0"/>
              <a:t>원하는 크기로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이미지 축소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확대 </a:t>
            </a:r>
            <a:r>
              <a:rPr lang="en-US" altLang="ko-KR" sz="2000" dirty="0" smtClean="0"/>
              <a:t>(resize) </a:t>
            </a:r>
            <a:r>
              <a:rPr lang="ko-KR" altLang="en-US" sz="2000" dirty="0" smtClean="0"/>
              <a:t>하기</a:t>
            </a:r>
            <a:endParaRPr lang="en-US" altLang="ko-KR" sz="2000" dirty="0"/>
          </a:p>
          <a:p>
            <a:r>
              <a:rPr lang="en-US" altLang="ko-KR" sz="2800" dirty="0" smtClean="0"/>
              <a:t>Image</a:t>
            </a:r>
            <a:r>
              <a:rPr lang="ko-KR" altLang="en-US" sz="2800" dirty="0" smtClean="0"/>
              <a:t>를 정사각형으로 만들기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주요 방법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가지</a:t>
            </a:r>
            <a:endParaRPr lang="en-US" altLang="ko-KR" sz="2400" dirty="0" smtClean="0"/>
          </a:p>
          <a:p>
            <a:pPr lvl="2"/>
            <a:r>
              <a:rPr lang="en-US" altLang="ko-KR" sz="2000" dirty="0" smtClean="0"/>
              <a:t>(</a:t>
            </a:r>
            <a:r>
              <a:rPr lang="ko-KR" altLang="en-US" sz="2000" dirty="0" smtClean="0"/>
              <a:t>가운데를 중심으로</a:t>
            </a:r>
            <a:r>
              <a:rPr lang="en-US" altLang="ko-KR" sz="2000" dirty="0" smtClean="0"/>
              <a:t>) Cropping</a:t>
            </a:r>
            <a:endParaRPr lang="en-US" altLang="ko-KR" sz="2000" dirty="0"/>
          </a:p>
          <a:p>
            <a:pPr lvl="2"/>
            <a:r>
              <a:rPr lang="en-US" altLang="ko-KR" sz="2000" dirty="0" smtClean="0"/>
              <a:t>Warping:</a:t>
            </a:r>
            <a:r>
              <a:rPr lang="ko-KR" altLang="en-US" sz="2000" dirty="0" smtClean="0"/>
              <a:t>가로와 세로를 다른 비율로 확대</a:t>
            </a:r>
            <a:r>
              <a:rPr lang="en-US" altLang="ko-KR" sz="2000" dirty="0" smtClean="0"/>
              <a:t> </a:t>
            </a:r>
            <a:r>
              <a:rPr lang="ko-KR" altLang="en-US" sz="2000" dirty="0"/>
              <a:t>또는 </a:t>
            </a:r>
            <a:r>
              <a:rPr lang="ko-KR" altLang="en-US" sz="2000" dirty="0" smtClean="0"/>
              <a:t>축소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⇒ </a:t>
            </a:r>
            <a:r>
              <a:rPr lang="ko-KR" altLang="en-US" sz="2000" dirty="0"/>
              <a:t>이미지 왜곡 발생</a:t>
            </a:r>
            <a:endParaRPr lang="en-US" altLang="ko-KR" sz="2000" dirty="0"/>
          </a:p>
          <a:p>
            <a:pPr lvl="2"/>
            <a:r>
              <a:rPr lang="en-US" altLang="ko-KR" sz="2000" dirty="0"/>
              <a:t>Padding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BE76-C4B0-4F40-9661-C2F944F7F6CB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34615" y="2590800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동시에 수행도 가능</a:t>
            </a:r>
            <a:endParaRPr lang="ko-KR" altLang="en-US" sz="1400" dirty="0"/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 bwMode="auto">
          <a:xfrm flipH="1">
            <a:off x="4800600" y="2744689"/>
            <a:ext cx="1734015" cy="3795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>
            <a:stCxn id="7" idx="1"/>
          </p:cNvCxnSpPr>
          <p:nvPr/>
        </p:nvCxnSpPr>
        <p:spPr bwMode="auto">
          <a:xfrm flipH="1">
            <a:off x="5867400" y="2744689"/>
            <a:ext cx="667215" cy="6081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6051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ImageNet 1000 dataset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BAD3-800F-4E36-A339-64A6C78CEBA2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How to Use The Pre-Trained VGG Model to Classify Objects in Photograph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56189"/>
            <a:ext cx="5561986" cy="442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7475" y="2310992"/>
            <a:ext cx="29146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1,281,167 images for </a:t>
            </a:r>
            <a:r>
              <a:rPr lang="en-US" altLang="ko-KR" sz="1600" dirty="0" smtClean="0"/>
              <a:t>training, 50,000 </a:t>
            </a:r>
            <a:r>
              <a:rPr lang="en-US" altLang="ko-KR" sz="1600" dirty="0"/>
              <a:t>images for </a:t>
            </a:r>
            <a:r>
              <a:rPr lang="en-US" altLang="ko-KR" sz="1600" dirty="0"/>
              <a:t>validation, and 100,000 test </a:t>
            </a:r>
            <a:r>
              <a:rPr lang="en-US" altLang="ko-KR" sz="1600" dirty="0" smtClean="0"/>
              <a:t>images for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err="1" smtClean="0">
                <a:hlinkClick r:id="rId3"/>
              </a:rPr>
              <a:t>www.image-net.org</a:t>
            </a:r>
            <a:r>
              <a:rPr lang="en-US" altLang="ko-KR" sz="1600" dirty="0" smtClean="0">
                <a:hlinkClick r:id="rId3"/>
              </a:rPr>
              <a:t>/</a:t>
            </a:r>
            <a:r>
              <a:rPr lang="en-US" altLang="ko-KR" sz="1600" dirty="0" err="1" smtClean="0">
                <a:hlinkClick r:id="rId3"/>
              </a:rPr>
              <a:t>download.php</a:t>
            </a:r>
            <a:r>
              <a:rPr lang="en-US" altLang="ko-KR" sz="1600" dirty="0" smtClean="0"/>
              <a:t> </a:t>
            </a:r>
            <a:endParaRPr lang="en-US" altLang="ko-K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</a:t>
            </a:r>
            <a:r>
              <a:rPr lang="en-US" altLang="ko-KR" sz="1600" dirty="0" smtClean="0"/>
              <a:t>umber of classes =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List </a:t>
            </a:r>
            <a:r>
              <a:rPr lang="en-US" altLang="ko-KR" sz="1600" dirty="0"/>
              <a:t>of classes: </a:t>
            </a:r>
            <a:r>
              <a:rPr lang="en-US" altLang="ko-KR" sz="1600" dirty="0">
                <a:hlinkClick r:id="rId4"/>
              </a:rPr>
              <a:t>https://</a:t>
            </a:r>
            <a:r>
              <a:rPr lang="en-US" altLang="ko-KR" sz="1600" dirty="0" smtClean="0">
                <a:hlinkClick r:id="rId4"/>
              </a:rPr>
              <a:t>gist.github.com/aaronpolhamus/964a4411c0906315deb9f4a3723aac57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569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정사각형으로 만들기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881D7-0AB6-4AA7-A6CF-7234B2A91346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2" descr="Thinking of getting a cat? | International Cat C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109" y="1691804"/>
            <a:ext cx="3521283" cy="176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hinking of getting a cat? | International Cat C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939" y="4011634"/>
            <a:ext cx="2093770" cy="190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4039842"/>
            <a:ext cx="1905000" cy="19074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00" y="4011634"/>
            <a:ext cx="2177490" cy="1903161"/>
          </a:xfrm>
          <a:prstGeom prst="rect">
            <a:avLst/>
          </a:prstGeom>
        </p:spPr>
      </p:pic>
      <p:sp>
        <p:nvSpPr>
          <p:cNvPr id="14" name="Down Arrow 13"/>
          <p:cNvSpPr/>
          <p:nvPr/>
        </p:nvSpPr>
        <p:spPr bwMode="auto">
          <a:xfrm>
            <a:off x="4385842" y="3581400"/>
            <a:ext cx="990600" cy="304800"/>
          </a:xfrm>
          <a:prstGeom prst="down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7109" y="5943600"/>
            <a:ext cx="177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center cropping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37060" y="5943600"/>
            <a:ext cx="996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warping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29005" y="594360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padding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93" y="3432202"/>
            <a:ext cx="344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See </a:t>
            </a:r>
            <a:r>
              <a:rPr lang="en-US" altLang="ko-KR" dirty="0" err="1" smtClean="0"/>
              <a:t>Image_preprocessing.ipynb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35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Cropping </a:t>
            </a:r>
            <a:r>
              <a:rPr lang="ko-KR" altLang="en-US" dirty="0" smtClean="0"/>
              <a:t>관련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How to crop?</a:t>
            </a:r>
          </a:p>
          <a:p>
            <a:pPr lvl="1"/>
            <a:r>
              <a:rPr lang="ko-KR" altLang="en-US" sz="2000" dirty="0" smtClean="0"/>
              <a:t>분석하고자 하는 물체가 중간에 위치하는 경우에는</a:t>
            </a:r>
            <a:r>
              <a:rPr lang="en-US" altLang="ko-KR" sz="2000" dirty="0" smtClean="0"/>
              <a:t>, center </a:t>
            </a:r>
            <a:r>
              <a:rPr lang="en-US" altLang="ko-KR" sz="2000" dirty="0"/>
              <a:t>cropping is often the best strategy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하지만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이미지의 특성에 따라서 다른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방법 사용 필요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예</a:t>
            </a:r>
            <a:r>
              <a:rPr lang="en-US" altLang="ko-KR" sz="1800" dirty="0" smtClean="0"/>
              <a:t>, a tall image </a:t>
            </a:r>
            <a:r>
              <a:rPr lang="ko-KR" altLang="en-US" sz="1800" dirty="0" smtClean="0"/>
              <a:t>이러한 경우에는 </a:t>
            </a:r>
            <a:r>
              <a:rPr lang="en-US" altLang="ko-KR" sz="1800" dirty="0" smtClean="0"/>
              <a:t>padding</a:t>
            </a:r>
            <a:r>
              <a:rPr lang="ko-KR" altLang="en-US" sz="1800" dirty="0" smtClean="0"/>
              <a:t>을 해서 정사각형으로 만드는 것이 더 바람직</a:t>
            </a:r>
            <a:endParaRPr lang="en-US" altLang="ko-KR" sz="1800" dirty="0" smtClean="0"/>
          </a:p>
          <a:p>
            <a:pPr lvl="1"/>
            <a:r>
              <a:rPr lang="ko-KR" altLang="en-US" sz="2000" dirty="0" smtClean="0"/>
              <a:t>특정한 물체만 </a:t>
            </a:r>
            <a:r>
              <a:rPr lang="en-US" altLang="ko-KR" sz="2000" dirty="0" smtClean="0"/>
              <a:t>crop</a:t>
            </a:r>
            <a:r>
              <a:rPr lang="ko-KR" altLang="en-US" sz="2000" dirty="0" smtClean="0"/>
              <a:t>하고자 하는 경우</a:t>
            </a:r>
            <a:r>
              <a:rPr lang="en-US" altLang="ko-KR" sz="2000" dirty="0" smtClean="0"/>
              <a:t>, SSD, YOLO </a:t>
            </a:r>
            <a:r>
              <a:rPr lang="ko-KR" altLang="en-US" sz="2000" dirty="0" smtClean="0"/>
              <a:t>등을 이용해서 </a:t>
            </a:r>
            <a:r>
              <a:rPr lang="en-US" altLang="ko-KR" sz="2000" dirty="0" smtClean="0"/>
              <a:t>bounding box</a:t>
            </a:r>
            <a:r>
              <a:rPr lang="ko-KR" altLang="en-US" sz="2000" dirty="0" smtClean="0"/>
              <a:t>를 찾고 </a:t>
            </a:r>
            <a:r>
              <a:rPr lang="en-US" altLang="ko-KR" sz="2000" dirty="0" smtClean="0"/>
              <a:t>Open CV </a:t>
            </a:r>
            <a:r>
              <a:rPr lang="ko-KR" altLang="en-US" sz="2000" dirty="0" smtClean="0"/>
              <a:t>등을 이용해서 </a:t>
            </a:r>
            <a:r>
              <a:rPr lang="en-US" altLang="ko-KR" sz="2000" dirty="0" smtClean="0"/>
              <a:t>crop</a:t>
            </a:r>
            <a:r>
              <a:rPr lang="ko-KR" altLang="en-US" sz="2000" dirty="0" smtClean="0"/>
              <a:t>하는 방법</a:t>
            </a:r>
            <a:endParaRPr lang="en-US" altLang="ko-KR" sz="2000" dirty="0"/>
          </a:p>
          <a:p>
            <a:pPr lvl="1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628D-8C85-433B-90D8-20B3149319B2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3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 err="1"/>
              <a:t>VGG16</a:t>
            </a:r>
            <a:r>
              <a:rPr lang="en-US" altLang="ko-KR" sz="4000" dirty="0"/>
              <a:t> </a:t>
            </a:r>
            <a:r>
              <a:rPr lang="ko-KR" altLang="en-US" sz="4000" dirty="0"/>
              <a:t>이용하기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Cropping</a:t>
            </a:r>
          </a:p>
          <a:p>
            <a:pPr lvl="1"/>
            <a:r>
              <a:rPr lang="ko-KR" altLang="en-US" sz="2000" dirty="0" smtClean="0"/>
              <a:t>원본 이미지의 가로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세로 길이 중 더 짧은 길이를 이용해서 정사각형으로 만든다</a:t>
            </a:r>
            <a:r>
              <a:rPr lang="en-US" altLang="ko-KR" sz="2000" dirty="0" smtClean="0"/>
              <a:t>. </a:t>
            </a:r>
          </a:p>
          <a:p>
            <a:pPr lvl="1"/>
            <a:r>
              <a:rPr lang="ko-KR" altLang="en-US" sz="2000" dirty="0" smtClean="0"/>
              <a:t>이를 위해 </a:t>
            </a:r>
            <a:r>
              <a:rPr lang="en-US" altLang="ko-KR" sz="2000" dirty="0" smtClean="0"/>
              <a:t>crop() </a:t>
            </a:r>
            <a:r>
              <a:rPr lang="ko-KR" altLang="en-US" sz="2000" dirty="0" smtClean="0"/>
              <a:t>를 이용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아래는 </a:t>
            </a:r>
            <a:r>
              <a:rPr lang="en-US" altLang="ko-KR" sz="2000" dirty="0" smtClean="0"/>
              <a:t>center cropping)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091C-49FE-4F12-AC8B-60758067FC6E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1524" y="3838516"/>
            <a:ext cx="7332876" cy="2585323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img = Image.open('cat.jpg')</a:t>
            </a:r>
          </a:p>
          <a:p>
            <a:r>
              <a:rPr lang="ko-KR" altLang="en-US" dirty="0"/>
              <a:t>w, h = img.size</a:t>
            </a:r>
          </a:p>
          <a:p>
            <a:r>
              <a:rPr lang="ko-KR" altLang="en-US" dirty="0"/>
              <a:t>s = min(w, h)</a:t>
            </a:r>
          </a:p>
          <a:p>
            <a:r>
              <a:rPr lang="ko-KR" altLang="en-US" dirty="0"/>
              <a:t>y = (h - s) // 2</a:t>
            </a:r>
          </a:p>
          <a:p>
            <a:r>
              <a:rPr lang="ko-KR" altLang="en-US" dirty="0"/>
              <a:t>x = (w - s) // 2</a:t>
            </a:r>
          </a:p>
          <a:p>
            <a:r>
              <a:rPr lang="en-US" altLang="ko-KR" dirty="0" smtClean="0"/>
              <a:t>#</a:t>
            </a:r>
            <a:r>
              <a:rPr lang="ko-KR" altLang="en-US" dirty="0" smtClean="0"/>
              <a:t>print(w</a:t>
            </a:r>
            <a:r>
              <a:rPr lang="ko-KR" altLang="en-US" dirty="0"/>
              <a:t>, h, x, y, s)</a:t>
            </a:r>
          </a:p>
          <a:p>
            <a:r>
              <a:rPr lang="ko-KR" altLang="en-US" dirty="0"/>
              <a:t>img = img.crop((x, y, </a:t>
            </a:r>
            <a:r>
              <a:rPr lang="en-US" altLang="ko-KR" dirty="0" smtClean="0"/>
              <a:t>x+</a:t>
            </a:r>
            <a:r>
              <a:rPr lang="ko-KR" altLang="en-US" dirty="0" smtClean="0"/>
              <a:t>s</a:t>
            </a:r>
            <a:r>
              <a:rPr lang="ko-KR" altLang="en-US" dirty="0"/>
              <a:t>, </a:t>
            </a:r>
            <a:r>
              <a:rPr lang="en-US" altLang="ko-KR" dirty="0" smtClean="0"/>
              <a:t>y+</a:t>
            </a:r>
            <a:r>
              <a:rPr lang="ko-KR" altLang="en-US" dirty="0" smtClean="0"/>
              <a:t>s))</a:t>
            </a:r>
            <a:endParaRPr lang="en-US" altLang="ko-KR" dirty="0" smtClean="0"/>
          </a:p>
          <a:p>
            <a:r>
              <a:rPr lang="en-US" altLang="ko-KR" dirty="0" smtClean="0"/>
              <a:t># </a:t>
            </a:r>
            <a:r>
              <a:rPr lang="en-US" altLang="ko-KR" i="1" dirty="0"/>
              <a:t>4-tuple defining the left, upper, right, and lower pixel coordinate</a:t>
            </a:r>
            <a:endParaRPr lang="ko-KR" altLang="en-US" dirty="0"/>
          </a:p>
          <a:p>
            <a:r>
              <a:rPr lang="ko-KR" altLang="en-US" dirty="0"/>
              <a:t>imshow(np.asarray(img))</a:t>
            </a:r>
          </a:p>
        </p:txBody>
      </p:sp>
    </p:spTree>
    <p:extLst>
      <p:ext uri="{BB962C8B-B14F-4D97-AF65-F5344CB8AC3E}">
        <p14:creationId xmlns:p14="http://schemas.microsoft.com/office/powerpoint/2010/main" val="304716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VGG16</a:t>
            </a:r>
            <a:r>
              <a:rPr lang="en-US" altLang="ko-KR" dirty="0"/>
              <a:t> </a:t>
            </a:r>
            <a:r>
              <a:rPr lang="ko-KR" altLang="en-US" dirty="0"/>
              <a:t>이용하기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Image resize (</a:t>
            </a:r>
            <a:r>
              <a:rPr lang="ko-KR" altLang="en-US" sz="2800" dirty="0" smtClean="0"/>
              <a:t>확대</a:t>
            </a:r>
            <a:r>
              <a:rPr lang="en-US" altLang="ko-KR" sz="2800" dirty="0" smtClean="0"/>
              <a:t>/</a:t>
            </a:r>
            <a:r>
              <a:rPr lang="ko-KR" altLang="en-US" sz="2800" dirty="0" smtClean="0"/>
              <a:t>축소하기</a:t>
            </a:r>
            <a:r>
              <a:rPr lang="en-US" altLang="ko-KR" sz="2800" dirty="0" smtClean="0"/>
              <a:t>)</a:t>
            </a:r>
          </a:p>
          <a:p>
            <a:pPr lvl="1"/>
            <a:r>
              <a:rPr lang="ko-KR" altLang="ko-KR" sz="2400" dirty="0"/>
              <a:t>정사각형으로 </a:t>
            </a:r>
            <a:r>
              <a:rPr lang="en-US" altLang="ko-KR" sz="2400" dirty="0"/>
              <a:t>crop</a:t>
            </a:r>
            <a:r>
              <a:rPr lang="ko-KR" altLang="ko-KR" sz="2400" dirty="0"/>
              <a:t>을 한 다음에</a:t>
            </a:r>
            <a:r>
              <a:rPr lang="en-US" altLang="ko-KR" sz="2400" dirty="0"/>
              <a:t> (VGG16) </a:t>
            </a:r>
            <a:r>
              <a:rPr lang="ko-KR" altLang="ko-KR" sz="2400" dirty="0"/>
              <a:t>모형에서 입력받는 크기로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resize</a:t>
            </a:r>
          </a:p>
          <a:p>
            <a:pPr lvl="1"/>
            <a:r>
              <a:rPr lang="ko-KR" altLang="en-US" sz="2400" dirty="0" smtClean="0"/>
              <a:t>이를 위</a:t>
            </a:r>
            <a:r>
              <a:rPr lang="ko-KR" altLang="en-US" sz="2400" dirty="0"/>
              <a:t>해</a:t>
            </a:r>
            <a:r>
              <a:rPr lang="ko-KR" altLang="en-US" sz="2400" dirty="0" smtClean="0"/>
              <a:t> 모형에 입력되는 이미지의 크기를 확인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D809F-240E-42E4-849A-5B61567E71FA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18278" y="4075113"/>
            <a:ext cx="345665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ko-KR" dirty="0" smtClean="0"/>
              <a:t>In: </a:t>
            </a:r>
            <a:r>
              <a:rPr lang="ko-KR" altLang="en-US" dirty="0" smtClean="0"/>
              <a:t>model.layers[0</a:t>
            </a:r>
            <a:r>
              <a:rPr lang="ko-KR" altLang="en-US" dirty="0"/>
              <a:t>].</a:t>
            </a:r>
            <a:r>
              <a:rPr lang="ko-KR" altLang="en-US" dirty="0" smtClean="0"/>
              <a:t>input_shape</a:t>
            </a:r>
            <a:endParaRPr lang="en-US" altLang="ko-KR" dirty="0" smtClean="0"/>
          </a:p>
          <a:p>
            <a:r>
              <a:rPr lang="en-US" altLang="ko-KR" dirty="0" smtClean="0"/>
              <a:t>Out</a:t>
            </a:r>
            <a:r>
              <a:rPr lang="en-US" altLang="ko-KR" dirty="0"/>
              <a:t>: [(None, 224, 224, 3)]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73167" y="4075112"/>
            <a:ext cx="29946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224x224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의 칼라 이미지를 입력받는다는 것을 의미</a:t>
            </a:r>
            <a:endParaRPr lang="ko-KR" altLang="en-US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 bwMode="auto">
          <a:xfrm flipH="1">
            <a:off x="4876801" y="4398278"/>
            <a:ext cx="1196366" cy="975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2105416" y="5020635"/>
            <a:ext cx="4572000" cy="646331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ko-KR" altLang="en-US" dirty="0"/>
              <a:t>target_size = 224</a:t>
            </a:r>
          </a:p>
          <a:p>
            <a:r>
              <a:rPr lang="ko-KR" altLang="en-US" dirty="0"/>
              <a:t>img = img.resize((target_size, target_size))</a:t>
            </a:r>
          </a:p>
        </p:txBody>
      </p:sp>
    </p:spTree>
    <p:extLst>
      <p:ext uri="{BB962C8B-B14F-4D97-AF65-F5344CB8AC3E}">
        <p14:creationId xmlns:p14="http://schemas.microsoft.com/office/powerpoint/2010/main" val="330140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VGG16</a:t>
            </a:r>
            <a:r>
              <a:rPr lang="en-US" altLang="ko-KR" dirty="0"/>
              <a:t> </a:t>
            </a:r>
            <a:r>
              <a:rPr lang="ko-KR" altLang="en-US" dirty="0"/>
              <a:t>이용하기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Image data</a:t>
            </a:r>
            <a:r>
              <a:rPr lang="ko-KR" altLang="en-US" sz="2400" dirty="0" smtClean="0"/>
              <a:t>를 </a:t>
            </a:r>
            <a:r>
              <a:rPr lang="en-US" altLang="ko-KR" sz="2400" dirty="0" smtClean="0"/>
              <a:t>array</a:t>
            </a:r>
            <a:r>
              <a:rPr lang="ko-KR" altLang="en-US" sz="2400" dirty="0" smtClean="0"/>
              <a:t>로 변환</a:t>
            </a:r>
            <a:endParaRPr lang="en-US" altLang="ko-KR" sz="2400" dirty="0" smtClean="0"/>
          </a:p>
          <a:p>
            <a:pPr lvl="1"/>
            <a:r>
              <a:rPr lang="ko-KR" altLang="ko-KR" sz="2000" dirty="0" smtClean="0"/>
              <a:t>이미지를 </a:t>
            </a:r>
            <a:r>
              <a:rPr lang="en-US" altLang="ko-KR" sz="2000" dirty="0"/>
              <a:t>array </a:t>
            </a:r>
            <a:r>
              <a:rPr lang="ko-KR" altLang="ko-KR" sz="2000" dirty="0"/>
              <a:t>형태로 변환하는 과정이 </a:t>
            </a:r>
            <a:r>
              <a:rPr lang="ko-KR" altLang="ko-KR" sz="2000" dirty="0" smtClean="0"/>
              <a:t>필요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이는 </a:t>
            </a:r>
            <a:r>
              <a:rPr lang="en-US" altLang="ko-KR" sz="2000" dirty="0" smtClean="0"/>
              <a:t>CNN </a:t>
            </a:r>
            <a:r>
              <a:rPr lang="ko-KR" altLang="ko-KR" sz="2000" dirty="0"/>
              <a:t>모형에 입력되는 형태는 </a:t>
            </a:r>
            <a:r>
              <a:rPr lang="en-US" altLang="ko-KR" sz="2000" dirty="0"/>
              <a:t>array </a:t>
            </a:r>
            <a:r>
              <a:rPr lang="ko-KR" altLang="en-US" sz="2000" dirty="0" smtClean="0"/>
              <a:t>이기 때문</a:t>
            </a:r>
            <a:r>
              <a:rPr lang="en-US" altLang="ko-KR" sz="2000" dirty="0" smtClean="0"/>
              <a:t>.</a:t>
            </a:r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r>
              <a:rPr lang="en-US" altLang="ko-KR" sz="2400" dirty="0" smtClean="0"/>
              <a:t>4D array </a:t>
            </a:r>
            <a:r>
              <a:rPr lang="ko-KR" altLang="en-US" sz="2400" dirty="0" smtClean="0"/>
              <a:t>형태로 차원을 확장해 주는 것이 필요</a:t>
            </a:r>
            <a:endParaRPr lang="en-US" altLang="ko-KR" sz="2400" dirty="0"/>
          </a:p>
          <a:p>
            <a:pPr lvl="1"/>
            <a:r>
              <a:rPr lang="ko-KR" altLang="en-US" sz="2000" dirty="0" smtClean="0"/>
              <a:t>원래의 모형은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차원의 이미지를 여러개 입력 받기 때문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즉</a:t>
            </a:r>
            <a:r>
              <a:rPr lang="en-US" altLang="ko-KR" sz="2000" dirty="0" smtClean="0"/>
              <a:t>, 4</a:t>
            </a:r>
            <a:r>
              <a:rPr lang="ko-KR" altLang="en-US" sz="2000" dirty="0" smtClean="0"/>
              <a:t>차원 </a:t>
            </a:r>
            <a:r>
              <a:rPr lang="en-US" altLang="ko-KR" sz="2000" dirty="0" smtClean="0"/>
              <a:t>array</a:t>
            </a:r>
            <a:r>
              <a:rPr lang="ko-KR" altLang="en-US" sz="2000" dirty="0" smtClean="0"/>
              <a:t>로 데이터가 구성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491FD-92D1-4780-B262-0B63F18DE4BB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81200" y="3313687"/>
            <a:ext cx="4572000" cy="646331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r>
              <a:rPr lang="ko-KR" altLang="en-US" dirty="0"/>
              <a:t>np_img = image.img_to_array(img)</a:t>
            </a:r>
          </a:p>
          <a:p>
            <a:r>
              <a:rPr lang="ko-KR" altLang="en-US" dirty="0" smtClean="0"/>
              <a:t>np_img.shape </a:t>
            </a:r>
            <a:r>
              <a:rPr lang="en-US" altLang="ko-KR" dirty="0" smtClean="0"/>
              <a:t>#</a:t>
            </a:r>
            <a:r>
              <a:rPr lang="ko-KR" altLang="ko-KR" dirty="0">
                <a:latin typeface="Arial Unicode MS" panose="020B0604020202020204" pitchFamily="50" charset="-127"/>
              </a:rPr>
              <a:t> (224, 224, 3)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978631" y="5234765"/>
            <a:ext cx="4953000" cy="974626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just" latinLnBrk="1">
              <a:spcBef>
                <a:spcPts val="100"/>
              </a:spcBef>
              <a:spcAft>
                <a:spcPts val="100"/>
              </a:spcAft>
            </a:pPr>
            <a:r>
              <a:rPr lang="en-US" altLang="ko-KR" dirty="0" err="1">
                <a:latin typeface="Arial Unicode MS" panose="020B0604020202020204" pitchFamily="50" charset="-127"/>
              </a:rPr>
              <a:t>img_batch</a:t>
            </a:r>
            <a:r>
              <a:rPr lang="en-US" altLang="ko-KR" dirty="0">
                <a:latin typeface="Arial Unicode MS" panose="020B0604020202020204" pitchFamily="50" charset="-127"/>
              </a:rPr>
              <a:t> = </a:t>
            </a:r>
            <a:r>
              <a:rPr lang="en-US" altLang="ko-KR" dirty="0" err="1">
                <a:latin typeface="Arial Unicode MS" panose="020B0604020202020204" pitchFamily="50" charset="-127"/>
              </a:rPr>
              <a:t>np.expand_dims</a:t>
            </a:r>
            <a:r>
              <a:rPr lang="en-US" altLang="ko-KR" dirty="0">
                <a:latin typeface="Arial Unicode MS" panose="020B0604020202020204" pitchFamily="50" charset="-127"/>
              </a:rPr>
              <a:t>(</a:t>
            </a:r>
            <a:r>
              <a:rPr lang="en-US" altLang="ko-KR" dirty="0" err="1">
                <a:latin typeface="Arial Unicode MS" panose="020B0604020202020204" pitchFamily="50" charset="-127"/>
              </a:rPr>
              <a:t>np_img</a:t>
            </a:r>
            <a:r>
              <a:rPr lang="en-US" altLang="ko-KR" dirty="0">
                <a:latin typeface="Arial Unicode MS" panose="020B0604020202020204" pitchFamily="50" charset="-127"/>
              </a:rPr>
              <a:t>, axis=0)</a:t>
            </a:r>
            <a:endParaRPr lang="ko-KR" altLang="ko-KR" dirty="0">
              <a:latin typeface="Arial Unicode MS" panose="020B0604020202020204" pitchFamily="50" charset="-127"/>
            </a:endParaRPr>
          </a:p>
          <a:p>
            <a:pPr algn="just" latinLnBrk="1">
              <a:spcBef>
                <a:spcPts val="100"/>
              </a:spcBef>
              <a:spcAft>
                <a:spcPts val="100"/>
              </a:spcAft>
            </a:pPr>
            <a:r>
              <a:rPr lang="en-US" altLang="ko-KR" dirty="0" err="1">
                <a:latin typeface="Arial Unicode MS" panose="020B0604020202020204" pitchFamily="50" charset="-127"/>
              </a:rPr>
              <a:t>img_batch.shape</a:t>
            </a:r>
            <a:endParaRPr lang="ko-KR" altLang="ko-KR" dirty="0">
              <a:latin typeface="Arial Unicode MS" panose="020B0604020202020204" pitchFamily="50" charset="-127"/>
            </a:endParaRPr>
          </a:p>
          <a:p>
            <a:pPr algn="just" latinLnBrk="1">
              <a:spcBef>
                <a:spcPts val="100"/>
              </a:spcBef>
              <a:spcAft>
                <a:spcPts val="100"/>
              </a:spcAft>
            </a:pPr>
            <a:r>
              <a:rPr lang="en-US" altLang="ko-KR" dirty="0">
                <a:latin typeface="Arial Unicode MS" panose="020B0604020202020204" pitchFamily="50" charset="-127"/>
              </a:rPr>
              <a:t>Out: (1, 224, 224, 3)</a:t>
            </a:r>
            <a:endParaRPr lang="ko-KR" altLang="ko-KR" dirty="0">
              <a:latin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6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VGG16</a:t>
            </a:r>
            <a:r>
              <a:rPr lang="en-US" altLang="ko-KR" dirty="0"/>
              <a:t> </a:t>
            </a:r>
            <a:r>
              <a:rPr lang="ko-KR" altLang="en-US" dirty="0"/>
              <a:t>이용하기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Feature normalization</a:t>
            </a:r>
          </a:p>
          <a:p>
            <a:pPr lvl="1"/>
            <a:r>
              <a:rPr lang="en-US" altLang="ko-KR" sz="1800" dirty="0" err="1"/>
              <a:t>img_batch</a:t>
            </a:r>
            <a:r>
              <a:rPr lang="ko-KR" altLang="ko-KR" sz="1800" dirty="0"/>
              <a:t>의 각 원소값은 </a:t>
            </a:r>
            <a:r>
              <a:rPr lang="en-US" altLang="ko-KR" sz="1800" dirty="0"/>
              <a:t>0 ~ 255 </a:t>
            </a:r>
            <a:r>
              <a:rPr lang="ko-KR" altLang="ko-KR" sz="1800" dirty="0"/>
              <a:t>사이의 </a:t>
            </a:r>
            <a:r>
              <a:rPr lang="ko-KR" altLang="ko-KR" sz="1800" dirty="0" smtClean="0"/>
              <a:t>숫자</a:t>
            </a:r>
            <a:r>
              <a:rPr lang="ko-KR" altLang="en-US" sz="1800" dirty="0" smtClean="0"/>
              <a:t>로 구성</a:t>
            </a:r>
            <a:endParaRPr lang="en-US" altLang="ko-KR" sz="1800" dirty="0" smtClean="0"/>
          </a:p>
          <a:p>
            <a:pPr lvl="1"/>
            <a:r>
              <a:rPr lang="ko-KR" altLang="ko-KR" sz="1800" dirty="0"/>
              <a:t>학습의 </a:t>
            </a:r>
            <a:r>
              <a:rPr lang="ko-KR" altLang="ko-KR" sz="1800" dirty="0" smtClean="0"/>
              <a:t>속도</a:t>
            </a:r>
            <a:r>
              <a:rPr lang="ko-KR" altLang="en-US" sz="1800" dirty="0" smtClean="0"/>
              <a:t>와 모형의 성능을 높이기 위해서 </a:t>
            </a:r>
            <a:r>
              <a:rPr lang="en-US" altLang="ko-KR" sz="1800" dirty="0" smtClean="0"/>
              <a:t>normalization </a:t>
            </a:r>
            <a:r>
              <a:rPr lang="ko-KR" altLang="en-US" sz="1800" dirty="0" smtClean="0"/>
              <a:t>필요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이를 위해 </a:t>
            </a:r>
            <a:r>
              <a:rPr lang="en-US" altLang="ko-KR" sz="1800" dirty="0" err="1" smtClean="0"/>
              <a:t>preprocess_input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모형 마다 </a:t>
            </a:r>
            <a:r>
              <a:rPr lang="en-US" altLang="ko-KR" sz="1800" dirty="0" err="1" smtClean="0"/>
              <a:t>preprocess_input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함수의 역할의 다름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VGG16</a:t>
            </a:r>
            <a:r>
              <a:rPr lang="ko-KR" altLang="en-US" sz="1800" dirty="0" smtClean="0"/>
              <a:t>의 경우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원래의 값들이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을 기준으로 </a:t>
            </a:r>
            <a:r>
              <a:rPr lang="en-US" altLang="ko-KR" sz="1800" dirty="0" smtClean="0"/>
              <a:t>centering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8E025-B117-4004-9A1A-04A922BAF7FA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VGG16</a:t>
            </a:r>
            <a:r>
              <a:rPr lang="en-US" altLang="ko-KR" dirty="0"/>
              <a:t> </a:t>
            </a:r>
            <a:r>
              <a:rPr lang="ko-KR" altLang="en-US" dirty="0"/>
              <a:t>이용하기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예측하기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predict() </a:t>
            </a:r>
            <a:r>
              <a:rPr lang="ko-KR" altLang="ko-KR" sz="2000" dirty="0"/>
              <a:t>함수를 </a:t>
            </a:r>
            <a:r>
              <a:rPr lang="ko-KR" altLang="en-US" sz="2000" dirty="0" smtClean="0"/>
              <a:t>이용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별도의 학습이 필요 없음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Why? </a:t>
            </a:r>
            <a:r>
              <a:rPr lang="ko-KR" altLang="en-US" sz="1800" dirty="0" smtClean="0"/>
              <a:t>이미 학습이 된 가중치를 사용하기 때문</a:t>
            </a:r>
            <a:endParaRPr lang="en-US" altLang="ko-KR" sz="1800" dirty="0" smtClean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 smtClean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 smtClean="0"/>
          </a:p>
          <a:p>
            <a:pPr lvl="1"/>
            <a:r>
              <a:rPr lang="ko-KR" altLang="en-US" sz="2200" dirty="0" smtClean="0"/>
              <a:t>예측 확률이 높은 상위 </a:t>
            </a:r>
            <a:r>
              <a:rPr lang="en-US" altLang="ko-KR" sz="2200" dirty="0" smtClean="0"/>
              <a:t>k </a:t>
            </a:r>
            <a:r>
              <a:rPr lang="ko-KR" altLang="en-US" sz="2200" dirty="0" smtClean="0"/>
              <a:t>개의 결과 보기</a:t>
            </a:r>
            <a:endParaRPr lang="ko-KR" alt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D9AD2-D1A0-4E47-AE4F-45B0B8C3B849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28800" y="3613448"/>
            <a:ext cx="5791200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In: features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model.predict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pre_processed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en-US" altLang="ko-KR" sz="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In: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features.shape</a:t>
            </a:r>
            <a:endParaRPr lang="en-US" altLang="ko-KR" dirty="0">
              <a:latin typeface="Arial Unicode MS" panose="020B0604020202020204" pitchFamily="50" charset="-127"/>
              <a:cs typeface="굴림체" panose="020B0609000101010101" pitchFamily="49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latin typeface="Arial Unicode MS" panose="020B0604020202020204" pitchFamily="50" charset="-127"/>
                <a:cs typeface="굴림체" panose="020B0609000101010101" pitchFamily="49" charset="-127"/>
              </a:rPr>
              <a:t>Out: (1</a:t>
            </a:r>
            <a:r>
              <a:rPr lang="en-US" altLang="ko-KR" dirty="0">
                <a:latin typeface="Arial Unicode MS" panose="020B0604020202020204" pitchFamily="50" charset="-127"/>
                <a:cs typeface="굴림체" panose="020B0609000101010101" pitchFamily="49" charset="-127"/>
              </a:rPr>
              <a:t>, 1000)</a:t>
            </a:r>
            <a:r>
              <a:rPr lang="en-US" altLang="ko-KR" sz="800" dirty="0"/>
              <a:t> 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1828800" y="5605032"/>
            <a:ext cx="3954480" cy="388696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decode_predictions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(features, top=5)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3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ResNet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이용하기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err="1"/>
              <a:t>ResNet50_example.ipynb</a:t>
            </a:r>
            <a:endParaRPr lang="en-US" altLang="ko-KR" sz="2800" dirty="0"/>
          </a:p>
          <a:p>
            <a:r>
              <a:rPr lang="ko-KR" altLang="en-US" sz="2800" dirty="0" smtClean="0"/>
              <a:t>이 코드에는 </a:t>
            </a:r>
            <a:r>
              <a:rPr lang="en-US" altLang="ko-KR" sz="2800" dirty="0" smtClean="0"/>
              <a:t>cropping </a:t>
            </a:r>
            <a:r>
              <a:rPr lang="ko-KR" altLang="en-US" sz="2800" dirty="0" smtClean="0"/>
              <a:t>없이 </a:t>
            </a:r>
            <a:r>
              <a:rPr lang="en-US" altLang="ko-KR" sz="2800" dirty="0" smtClean="0"/>
              <a:t>resize</a:t>
            </a:r>
            <a:r>
              <a:rPr lang="ko-KR" altLang="en-US" sz="2800" dirty="0" smtClean="0"/>
              <a:t>만 해줌 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이미지 왜곡이 어느정도 발생할 수 있음</a:t>
            </a:r>
            <a:endParaRPr lang="en-US" altLang="ko-KR" sz="2400" dirty="0" smtClean="0"/>
          </a:p>
          <a:p>
            <a:r>
              <a:rPr lang="ko-KR" altLang="en-US" sz="2800" dirty="0" smtClean="0"/>
              <a:t>나머지 과정은 거의 동일</a:t>
            </a:r>
            <a:endParaRPr lang="ko-KR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E9212-9C8F-4C81-9883-E2504351F2B0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12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Transfer Learning (</a:t>
            </a:r>
            <a:r>
              <a:rPr lang="ko-KR" altLang="en-US" cap="none" dirty="0" smtClean="0"/>
              <a:t>전이학습</a:t>
            </a:r>
            <a:r>
              <a:rPr lang="en-US" altLang="ko-KR" cap="none" dirty="0" smtClean="0"/>
              <a:t>)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29160-5711-49A4-9659-C44638611B05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What is it?</a:t>
            </a:r>
          </a:p>
          <a:p>
            <a:pPr lvl="1"/>
            <a:r>
              <a:rPr lang="ko-KR" altLang="en-US" sz="2400" dirty="0" smtClean="0"/>
              <a:t>사전학습모형의 구조를 변경하거나 파라미터의 일부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또는 전체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를 새롭게 학습하여 사용하는 방법</a:t>
            </a:r>
            <a:endParaRPr lang="ko-KR" altLang="ko-KR" sz="2400" dirty="0"/>
          </a:p>
          <a:p>
            <a:pPr lvl="1"/>
            <a:endParaRPr lang="ko-KR" altLang="ko-KR" sz="2400" dirty="0"/>
          </a:p>
          <a:p>
            <a:pPr lvl="1"/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2063A-7884-41C7-8AAE-C3FB72B95839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Main architectures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Main architectures</a:t>
            </a:r>
          </a:p>
          <a:p>
            <a:pPr lvl="1"/>
            <a:r>
              <a:rPr lang="en-US" altLang="ko-KR" sz="1800" dirty="0" err="1" smtClean="0"/>
              <a:t>LeNet</a:t>
            </a:r>
            <a:endParaRPr lang="en-US" altLang="ko-KR" sz="1800" dirty="0" smtClean="0"/>
          </a:p>
          <a:p>
            <a:pPr lvl="2"/>
            <a:r>
              <a:rPr lang="en-US" altLang="ko-KR" sz="1400" dirty="0" err="1" smtClean="0"/>
              <a:t>LeCun</a:t>
            </a:r>
            <a:r>
              <a:rPr lang="en-US" altLang="ko-KR" sz="1400" dirty="0" smtClean="0"/>
              <a:t>, Y., </a:t>
            </a:r>
            <a:r>
              <a:rPr lang="en-US" altLang="ko-KR" sz="1400" dirty="0" err="1" smtClean="0"/>
              <a:t>Bottou</a:t>
            </a:r>
            <a:r>
              <a:rPr lang="en-US" altLang="ko-KR" sz="1400" dirty="0" smtClean="0"/>
              <a:t>, L., </a:t>
            </a:r>
            <a:r>
              <a:rPr lang="en-US" altLang="ko-KR" sz="1400" dirty="0" err="1" smtClean="0"/>
              <a:t>Bengio</a:t>
            </a:r>
            <a:r>
              <a:rPr lang="en-US" altLang="ko-KR" sz="1400" dirty="0" smtClean="0"/>
              <a:t>, Y., &amp; </a:t>
            </a:r>
            <a:r>
              <a:rPr lang="en-US" altLang="ko-KR" sz="1400" dirty="0" err="1" smtClean="0"/>
              <a:t>Haffner</a:t>
            </a:r>
            <a:r>
              <a:rPr lang="en-US" altLang="ko-KR" sz="1400" dirty="0" smtClean="0"/>
              <a:t>, P. (1998). Gradient-based learning applied to document recognition. </a:t>
            </a:r>
            <a:r>
              <a:rPr lang="en-US" altLang="ko-KR" sz="1400" i="1" dirty="0" smtClean="0"/>
              <a:t>Proceedings of the IEEE</a:t>
            </a:r>
            <a:r>
              <a:rPr lang="en-US" altLang="ko-KR" sz="1400" dirty="0" smtClean="0"/>
              <a:t>, </a:t>
            </a:r>
            <a:r>
              <a:rPr lang="en-US" altLang="ko-KR" sz="1400" i="1" dirty="0" smtClean="0"/>
              <a:t>86</a:t>
            </a:r>
            <a:r>
              <a:rPr lang="en-US" altLang="ko-KR" sz="1400" dirty="0" smtClean="0"/>
              <a:t>(11), 2278-2324.</a:t>
            </a:r>
          </a:p>
          <a:p>
            <a:pPr lvl="2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err="1" smtClean="0">
                <a:hlinkClick r:id="rId2"/>
              </a:rPr>
              <a:t>ieeexplore.ieee.org</a:t>
            </a:r>
            <a:r>
              <a:rPr lang="en-US" altLang="ko-KR" sz="1600" dirty="0" smtClean="0">
                <a:hlinkClick r:id="rId2"/>
              </a:rPr>
              <a:t>/stamp/</a:t>
            </a:r>
            <a:r>
              <a:rPr lang="en-US" altLang="ko-KR" sz="1600" dirty="0" err="1" smtClean="0">
                <a:hlinkClick r:id="rId2"/>
              </a:rPr>
              <a:t>stamp.jsp?arnumber</a:t>
            </a:r>
            <a:r>
              <a:rPr lang="en-US" altLang="ko-KR" sz="1600" dirty="0" smtClean="0">
                <a:hlinkClick r:id="rId2"/>
              </a:rPr>
              <a:t>=726791</a:t>
            </a:r>
            <a:r>
              <a:rPr lang="en-US" altLang="ko-KR" sz="1600" dirty="0" smtClean="0"/>
              <a:t> </a:t>
            </a:r>
          </a:p>
          <a:p>
            <a:pPr lvl="1"/>
            <a:r>
              <a:rPr lang="en-US" altLang="ko-KR" sz="1800" dirty="0" err="1" smtClean="0"/>
              <a:t>AlexNet</a:t>
            </a:r>
            <a:endParaRPr lang="en-US" altLang="ko-KR" sz="1800" dirty="0" smtClean="0"/>
          </a:p>
          <a:p>
            <a:pPr lvl="2"/>
            <a:r>
              <a:rPr lang="en-US" altLang="ko-KR" sz="1400" dirty="0" err="1" smtClean="0"/>
              <a:t>Krizhevsky</a:t>
            </a:r>
            <a:r>
              <a:rPr lang="en-US" altLang="ko-KR" sz="1400" dirty="0" smtClean="0"/>
              <a:t>, A., </a:t>
            </a:r>
            <a:r>
              <a:rPr lang="en-US" altLang="ko-KR" sz="1400" dirty="0" err="1" smtClean="0"/>
              <a:t>Sutskever</a:t>
            </a:r>
            <a:r>
              <a:rPr lang="en-US" altLang="ko-KR" sz="1400" dirty="0" smtClean="0"/>
              <a:t>, I., &amp; Hinton, G. E. (2012). </a:t>
            </a:r>
            <a:r>
              <a:rPr lang="en-US" altLang="ko-KR" sz="1400" dirty="0" err="1" smtClean="0"/>
              <a:t>Imagenet</a:t>
            </a:r>
            <a:r>
              <a:rPr lang="en-US" altLang="ko-KR" sz="1400" dirty="0" smtClean="0"/>
              <a:t> classification with deep convolutional neural networks. </a:t>
            </a:r>
            <a:r>
              <a:rPr lang="en-US" altLang="ko-KR" sz="1400" i="1" dirty="0" smtClean="0"/>
              <a:t>Advances in neural information processing systems</a:t>
            </a:r>
            <a:r>
              <a:rPr lang="en-US" altLang="ko-KR" sz="1400" dirty="0" smtClean="0"/>
              <a:t>, </a:t>
            </a:r>
            <a:r>
              <a:rPr lang="en-US" altLang="ko-KR" sz="1400" i="1" dirty="0" smtClean="0"/>
              <a:t>25</a:t>
            </a:r>
            <a:r>
              <a:rPr lang="en-US" altLang="ko-KR" sz="1400" dirty="0" smtClean="0"/>
              <a:t>, 1097-1105.</a:t>
            </a:r>
            <a:endParaRPr lang="en-US" altLang="ko-KR" sz="1000" dirty="0" smtClean="0"/>
          </a:p>
          <a:p>
            <a:pPr lvl="2"/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</a:t>
            </a:r>
            <a:r>
              <a:rPr lang="en-US" altLang="ko-KR" sz="1600" dirty="0" err="1" smtClean="0">
                <a:hlinkClick r:id="rId3"/>
              </a:rPr>
              <a:t>papers.nips.cc</a:t>
            </a:r>
            <a:r>
              <a:rPr lang="en-US" altLang="ko-KR" sz="1600" dirty="0" smtClean="0">
                <a:hlinkClick r:id="rId3"/>
              </a:rPr>
              <a:t>/paper/2012/file/</a:t>
            </a:r>
            <a:r>
              <a:rPr lang="en-US" altLang="ko-KR" sz="1600" dirty="0" err="1" smtClean="0">
                <a:hlinkClick r:id="rId3"/>
              </a:rPr>
              <a:t>c399862d3b9d6b76c8436e924a68c45b-Paper.pdf</a:t>
            </a:r>
            <a:r>
              <a:rPr lang="en-US" altLang="ko-KR" sz="1600" dirty="0" smtClean="0"/>
              <a:t> </a:t>
            </a:r>
          </a:p>
          <a:p>
            <a:pPr lvl="1"/>
            <a:r>
              <a:rPr lang="en-US" altLang="ko-KR" sz="1800" dirty="0" err="1" smtClean="0"/>
              <a:t>VGGNet</a:t>
            </a:r>
            <a:endParaRPr lang="en-US" altLang="ko-KR" sz="1800" dirty="0" smtClean="0"/>
          </a:p>
          <a:p>
            <a:pPr lvl="2"/>
            <a:r>
              <a:rPr lang="en-US" altLang="ko-KR" sz="1400" dirty="0" err="1"/>
              <a:t>Simonyan</a:t>
            </a:r>
            <a:r>
              <a:rPr lang="en-US" altLang="ko-KR" sz="1400" dirty="0"/>
              <a:t>, K., &amp; Zisserman, A. (2014). Very deep convolutional networks for large-scale image recognition.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</a:t>
            </a:r>
            <a:r>
              <a:rPr lang="en-US" altLang="ko-KR" sz="1400" i="1" dirty="0" err="1"/>
              <a:t>arXiv:1409.1556</a:t>
            </a:r>
            <a:r>
              <a:rPr lang="en-US" altLang="ko-KR" sz="1400" dirty="0"/>
              <a:t>.</a:t>
            </a:r>
            <a:endParaRPr lang="en-US" altLang="ko-KR" sz="1000" dirty="0" smtClean="0"/>
          </a:p>
          <a:p>
            <a:pPr lvl="2"/>
            <a:r>
              <a:rPr lang="en-US" altLang="ko-KR" sz="1600" dirty="0">
                <a:hlinkClick r:id="rId4"/>
              </a:rPr>
              <a:t>https://</a:t>
            </a:r>
            <a:r>
              <a:rPr lang="en-US" altLang="ko-KR" sz="1600" dirty="0" smtClean="0">
                <a:hlinkClick r:id="rId4"/>
              </a:rPr>
              <a:t>arxiv.org/abs/1409.1556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1B2D0-DB1B-40C6-BEF0-CA865AB7345B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사전학습모형의 </a:t>
            </a:r>
            <a:r>
              <a:rPr lang="ko-KR" altLang="en-US" sz="2000" dirty="0"/>
              <a:t>구조를 변경하거나 파라미터의 일부를 새롭게 학습하여 사용하는 </a:t>
            </a:r>
            <a:r>
              <a:rPr lang="ko-KR" altLang="en-US" sz="2000" dirty="0" smtClean="0"/>
              <a:t>방법</a:t>
            </a:r>
            <a:endParaRPr lang="en-US" altLang="ko-KR" sz="2000" dirty="0" smtClean="0"/>
          </a:p>
          <a:p>
            <a:r>
              <a:rPr lang="ko-KR" altLang="en-US" sz="2000" dirty="0" smtClean="0"/>
              <a:t>주요 방법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방법</a:t>
            </a:r>
            <a:r>
              <a:rPr lang="en-US" altLang="ko-KR" sz="1800" dirty="0" smtClean="0"/>
              <a:t>1: </a:t>
            </a:r>
            <a:r>
              <a:rPr lang="ko-KR" altLang="en-US" sz="1800" dirty="0" smtClean="0"/>
              <a:t>사전학습모형이 출력하는 값을 </a:t>
            </a:r>
            <a:r>
              <a:rPr lang="en-US" altLang="ko-KR" sz="1800" dirty="0" smtClean="0"/>
              <a:t>features</a:t>
            </a:r>
            <a:r>
              <a:rPr lang="ko-KR" altLang="en-US" sz="1800" dirty="0" smtClean="0"/>
              <a:t>로 사용해서 전통적인 기계학습 알고리즘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예</a:t>
            </a:r>
            <a:r>
              <a:rPr lang="en-US" altLang="ko-KR" sz="1800" dirty="0" smtClean="0"/>
              <a:t>, Logistic regression, SVM, DT </a:t>
            </a:r>
            <a:r>
              <a:rPr lang="ko-KR" altLang="en-US" sz="1800" dirty="0" smtClean="0"/>
              <a:t>기반 </a:t>
            </a:r>
            <a:r>
              <a:rPr lang="en-US" altLang="ko-KR" sz="1800" dirty="0" smtClean="0"/>
              <a:t>ensemble </a:t>
            </a:r>
            <a:r>
              <a:rPr lang="ko-KR" altLang="en-US" sz="1800" dirty="0" smtClean="0"/>
              <a:t>방법 </a:t>
            </a:r>
            <a:r>
              <a:rPr lang="en-US" altLang="ko-KR" sz="1800" dirty="0" smtClean="0"/>
              <a:t>(Light GBM, </a:t>
            </a:r>
            <a:r>
              <a:rPr lang="en-US" altLang="ko-KR" sz="1800" dirty="0" err="1" smtClean="0"/>
              <a:t>XGBoost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CatBoost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등</a:t>
            </a:r>
            <a:r>
              <a:rPr lang="en-US" altLang="ko-KR" sz="1800" dirty="0" smtClean="0"/>
              <a:t>)) </a:t>
            </a:r>
            <a:r>
              <a:rPr lang="ko-KR" altLang="en-US" sz="1800" dirty="0" smtClean="0"/>
              <a:t>사용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최근에는 많이 사용되지는 않음</a:t>
            </a:r>
            <a:r>
              <a:rPr lang="en-US" altLang="ko-KR" sz="1800" dirty="0" smtClean="0"/>
              <a:t>)</a:t>
            </a:r>
            <a:endParaRPr lang="en-US" altLang="ko-KR" sz="1400" dirty="0" smtClean="0"/>
          </a:p>
          <a:p>
            <a:pPr lvl="1"/>
            <a:r>
              <a:rPr lang="ko-KR" altLang="en-US" sz="1800" dirty="0" smtClean="0"/>
              <a:t>방법</a:t>
            </a:r>
            <a:r>
              <a:rPr lang="en-US" altLang="ko-KR" sz="1800" dirty="0"/>
              <a:t>2: </a:t>
            </a:r>
            <a:r>
              <a:rPr lang="ko-KR" altLang="en-US" sz="1800" dirty="0" smtClean="0"/>
              <a:t>기존 </a:t>
            </a:r>
            <a:r>
              <a:rPr lang="ko-KR" altLang="en-US" sz="1800" dirty="0"/>
              <a:t>모형의 </a:t>
            </a:r>
            <a:r>
              <a:rPr lang="ko-KR" altLang="en-US" sz="1800" dirty="0" smtClean="0"/>
              <a:t>일부 </a:t>
            </a:r>
            <a:r>
              <a:rPr lang="en-US" altLang="ko-KR" sz="1800" dirty="0" smtClean="0"/>
              <a:t>layer</a:t>
            </a:r>
            <a:r>
              <a:rPr lang="ko-KR" altLang="en-US" sz="1800" dirty="0" smtClean="0"/>
              <a:t>를 제거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보통 </a:t>
            </a:r>
            <a:r>
              <a:rPr lang="en-US" altLang="ko-KR" sz="1800" dirty="0" smtClean="0"/>
              <a:t>top layer</a:t>
            </a:r>
            <a:r>
              <a:rPr lang="ko-KR" altLang="en-US" sz="1800" dirty="0" smtClean="0"/>
              <a:t> 제거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>+ </a:t>
            </a:r>
            <a:r>
              <a:rPr lang="ko-KR" altLang="en-US" sz="1800" dirty="0"/>
              <a:t>다른 레이어를 추가하여 </a:t>
            </a:r>
            <a:r>
              <a:rPr lang="ko-KR" altLang="en-US" sz="1800" dirty="0" smtClean="0"/>
              <a:t>분류하기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방법</a:t>
            </a:r>
            <a:r>
              <a:rPr lang="en-US" altLang="ko-KR" sz="1800" dirty="0" smtClean="0"/>
              <a:t>3: Fine tuning</a:t>
            </a:r>
          </a:p>
          <a:p>
            <a:pPr lvl="2"/>
            <a:r>
              <a:rPr lang="ko-KR" altLang="en-US" sz="1600" dirty="0" smtClean="0"/>
              <a:t>사전학습모형이 가지고 있는 파라미터의 일부 또는 전체를 새로운 학습데이터를 이용해서 새롭게 학습시키는 것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사전학습모형을 이용하는 경우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초기값이 사전학습모형이 가지고있는 최적값이 됨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B5FF4-AD5E-44FC-A9D9-8F708244DC97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17713"/>
            <a:ext cx="9144000" cy="4114800"/>
          </a:xfrm>
        </p:spPr>
        <p:txBody>
          <a:bodyPr/>
          <a:lstStyle/>
          <a:p>
            <a:r>
              <a:rPr lang="ko-KR" altLang="en-US" sz="2000" dirty="0" smtClean="0"/>
              <a:t>방법</a:t>
            </a:r>
            <a:r>
              <a:rPr lang="en-US" altLang="ko-KR" sz="2000" dirty="0" smtClean="0"/>
              <a:t>1: Features from convolutional layers+ </a:t>
            </a:r>
            <a:r>
              <a:rPr lang="ko-KR" altLang="en-US" sz="2000" dirty="0" smtClean="0"/>
              <a:t>전통적인 기계학습 분류 모형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Pre-trained model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feature extractor</a:t>
            </a:r>
            <a:r>
              <a:rPr lang="ko-KR" altLang="en-US" sz="1800" dirty="0" smtClean="0"/>
              <a:t>의 역할을 한다고 생각할 수 있음</a:t>
            </a:r>
            <a:endParaRPr lang="en-US" altLang="ko-KR" sz="1800" dirty="0" smtClean="0"/>
          </a:p>
          <a:p>
            <a:pPr lvl="2"/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E13A-6448-43AC-954F-F116BD81D918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1" y="2810431"/>
            <a:ext cx="6629400" cy="30083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804321" y="5733574"/>
            <a:ext cx="7315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하지만 </a:t>
            </a:r>
            <a:r>
              <a:rPr lang="ko-KR" altLang="en-US" sz="1400" dirty="0"/>
              <a:t>이러한 경우</a:t>
            </a:r>
            <a:r>
              <a:rPr lang="en-US" altLang="ko-KR" sz="1400" dirty="0"/>
              <a:t>, pre-trained </a:t>
            </a:r>
            <a:r>
              <a:rPr lang="ko-KR" altLang="en-US" sz="1400" dirty="0"/>
              <a:t>모형이 원래 적용된 문제와 우리가 풀고자 하는 문제와 다른 경우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추출된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features</a:t>
            </a:r>
            <a:r>
              <a:rPr lang="ko-KR" altLang="en-US" sz="1400" dirty="0"/>
              <a:t>가 우리가 풀고자 하는 문제와 관련된 각 이미지의 특성을 제대로 반영하지 못하고 있을 수 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752600" y="2895600"/>
            <a:ext cx="4267200" cy="2209800"/>
          </a:xfrm>
          <a:prstGeom prst="rect">
            <a:avLst/>
          </a:prstGeom>
          <a:solidFill>
            <a:srgbClr val="FFFF00">
              <a:alpha val="20000"/>
            </a:srgbClr>
          </a:solidFill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9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</a:t>
            </a:r>
            <a:r>
              <a:rPr lang="en-US" altLang="ko-KR" dirty="0" smtClean="0"/>
              <a:t>learning: </a:t>
            </a:r>
            <a:r>
              <a:rPr lang="en-US" altLang="ko-KR" dirty="0"/>
              <a:t>Features </a:t>
            </a:r>
            <a:r>
              <a:rPr lang="en-US" altLang="ko-KR" dirty="0" smtClean="0"/>
              <a:t>extraction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err="1" smtClean="0"/>
              <a:t>Example1</a:t>
            </a:r>
            <a:r>
              <a:rPr lang="en-US" altLang="ko-KR" sz="2400" dirty="0"/>
              <a:t>: </a:t>
            </a:r>
            <a:r>
              <a:rPr lang="en-US" altLang="ko-KR" sz="2400" dirty="0" err="1"/>
              <a:t>Inception_ML-classifiers.ipynb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풀고자 하는 문제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사진 속의 동물이 강아지인지 고양이인지를 맞히는 문제</a:t>
            </a:r>
            <a:endParaRPr lang="en-US" altLang="ko-KR" sz="1800" dirty="0" smtClean="0"/>
          </a:p>
          <a:p>
            <a:pPr lvl="1"/>
            <a:r>
              <a:rPr lang="ko-KR" altLang="en-US" sz="2000" dirty="0" smtClean="0"/>
              <a:t>준비사항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자체적으로 구축한 학습 데이터 필요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학습데이터를 클래스</a:t>
            </a:r>
            <a:r>
              <a:rPr lang="en-US" altLang="ko-KR" sz="1800" dirty="0" smtClean="0"/>
              <a:t>(label)</a:t>
            </a:r>
            <a:r>
              <a:rPr lang="ko-KR" altLang="en-US" sz="1800" dirty="0" smtClean="0"/>
              <a:t>에 따라 별도의 폴더의 저장해야 함</a:t>
            </a:r>
            <a:endParaRPr lang="en-US" altLang="ko-KR" sz="1800" dirty="0" smtClean="0"/>
          </a:p>
          <a:p>
            <a:pPr lvl="2"/>
            <a:endParaRPr lang="en-US" altLang="ko-KR" sz="1800" dirty="0"/>
          </a:p>
          <a:p>
            <a:pPr lvl="2"/>
            <a:endParaRPr lang="en-US" altLang="ko-KR" sz="1800" dirty="0" smtClean="0"/>
          </a:p>
          <a:p>
            <a:pPr lvl="2"/>
            <a:endParaRPr lang="en-US" altLang="ko-KR" sz="1800" dirty="0" smtClean="0"/>
          </a:p>
          <a:p>
            <a:pPr lvl="3"/>
            <a:r>
              <a:rPr lang="ko-KR" altLang="en-US" sz="1600" dirty="0" smtClean="0"/>
              <a:t>이미지의 크기를 </a:t>
            </a:r>
            <a:r>
              <a:rPr lang="en-US" altLang="ko-KR" sz="1600" dirty="0" err="1" smtClean="0"/>
              <a:t>299x299</a:t>
            </a:r>
            <a:r>
              <a:rPr lang="ko-KR" altLang="en-US" sz="1600" dirty="0" smtClean="0"/>
              <a:t>로 불러옴 </a:t>
            </a:r>
            <a:r>
              <a:rPr lang="en-US" altLang="ko-KR" sz="1600" dirty="0" smtClean="0"/>
              <a:t>(warping </a:t>
            </a:r>
            <a:r>
              <a:rPr lang="ko-KR" altLang="en-US" sz="1600" dirty="0" smtClean="0"/>
              <a:t>방법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E13A-6448-43AC-954F-F116BD81D918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886200"/>
            <a:ext cx="13906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</a:t>
            </a:r>
            <a:r>
              <a:rPr lang="en-US" altLang="ko-KR" dirty="0" smtClean="0"/>
              <a:t>learning: </a:t>
            </a:r>
            <a:r>
              <a:rPr lang="en-US" altLang="ko-KR" dirty="0"/>
              <a:t>Features </a:t>
            </a:r>
            <a:r>
              <a:rPr lang="en-US" altLang="ko-KR" dirty="0" smtClean="0"/>
              <a:t>extraction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err="1" smtClean="0"/>
              <a:t>Inception_ML-classifiers.ipynb</a:t>
            </a:r>
            <a:r>
              <a:rPr lang="en-US" altLang="ko-KR" sz="2400" dirty="0" smtClean="0"/>
              <a:t> (cont’d)</a:t>
            </a:r>
          </a:p>
          <a:p>
            <a:pPr lvl="1"/>
            <a:r>
              <a:rPr lang="ko-KR" altLang="en-US" sz="2000" dirty="0" smtClean="0"/>
              <a:t>마지막 출력층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출력노드의수 </a:t>
            </a:r>
            <a:r>
              <a:rPr lang="en-US" altLang="ko-KR" sz="2000" dirty="0" smtClean="0"/>
              <a:t>= 1000) </a:t>
            </a:r>
            <a:r>
              <a:rPr lang="ko-KR" altLang="en-US" sz="2000" dirty="0" smtClean="0"/>
              <a:t>바로 직전의 층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avg_pool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의 출력값을 각 이미지의 </a:t>
            </a:r>
            <a:r>
              <a:rPr lang="en-US" altLang="ko-KR" sz="2000" dirty="0" smtClean="0"/>
              <a:t>feature </a:t>
            </a:r>
            <a:r>
              <a:rPr lang="ko-KR" altLang="en-US" sz="2000" dirty="0" smtClean="0"/>
              <a:t>정보로 사용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다른 층의 값을 이용하는 것도 가능</a:t>
            </a:r>
            <a:r>
              <a:rPr lang="en-US" altLang="ko-KR" sz="2000" dirty="0" smtClean="0"/>
              <a:t>)</a:t>
            </a:r>
          </a:p>
          <a:p>
            <a:pPr lvl="2"/>
            <a:r>
              <a:rPr lang="en-US" altLang="ko-KR" sz="1800" dirty="0" err="1" smtClean="0"/>
              <a:t>avg_pool</a:t>
            </a:r>
            <a:r>
              <a:rPr lang="ko-KR" altLang="en-US" sz="1800" dirty="0" smtClean="0"/>
              <a:t>층이 출력하는 값의 수 </a:t>
            </a:r>
            <a:r>
              <a:rPr lang="en-US" altLang="ko-KR" sz="1800" dirty="0" smtClean="0"/>
              <a:t>= 2048 (</a:t>
            </a:r>
            <a:r>
              <a:rPr lang="ko-KR" altLang="en-US" sz="1800" dirty="0" smtClean="0"/>
              <a:t>즉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원소가 </a:t>
            </a:r>
            <a:r>
              <a:rPr lang="en-US" altLang="ko-KR" sz="1800" dirty="0" smtClean="0"/>
              <a:t>2048</a:t>
            </a:r>
            <a:r>
              <a:rPr lang="ko-KR" altLang="en-US" sz="1800" dirty="0" smtClean="0"/>
              <a:t>개인 벡터라고 생각할 수 있음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800" dirty="0" smtClean="0"/>
              <a:t>이는 각 이미지의 특성을 </a:t>
            </a:r>
            <a:r>
              <a:rPr lang="en-US" altLang="ko-KR" sz="1800" dirty="0" smtClean="0"/>
              <a:t>2048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독립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변수를 가지고 표현했다고 생각할 수 있음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이러한 </a:t>
            </a:r>
            <a:r>
              <a:rPr lang="en-US" altLang="ko-KR" sz="1800" dirty="0" smtClean="0"/>
              <a:t>2048</a:t>
            </a:r>
            <a:r>
              <a:rPr lang="ko-KR" altLang="en-US" sz="1800" dirty="0" smtClean="0"/>
              <a:t>개의 </a:t>
            </a:r>
            <a:r>
              <a:rPr lang="en-US" altLang="ko-KR" sz="1800" dirty="0" smtClean="0"/>
              <a:t>feature </a:t>
            </a:r>
            <a:r>
              <a:rPr lang="ko-KR" altLang="en-US" sz="1800" dirty="0" smtClean="0"/>
              <a:t>정보를 독립변수 정보로 하여 전통적인 기계학습 </a:t>
            </a:r>
            <a:r>
              <a:rPr lang="en-US" altLang="ko-KR" sz="1800" dirty="0" smtClean="0"/>
              <a:t>classifier </a:t>
            </a:r>
            <a:r>
              <a:rPr lang="ko-KR" altLang="en-US" sz="1800" dirty="0" smtClean="0"/>
              <a:t>적용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E13A-6448-43AC-954F-F116BD81D918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1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</a:t>
            </a:r>
            <a:r>
              <a:rPr lang="en-US" altLang="ko-KR" dirty="0" smtClean="0"/>
              <a:t>learning: </a:t>
            </a:r>
            <a:r>
              <a:rPr lang="en-US" altLang="ko-KR" dirty="0"/>
              <a:t>Features </a:t>
            </a:r>
            <a:r>
              <a:rPr lang="en-US" altLang="ko-KR" dirty="0" smtClean="0"/>
              <a:t>extraction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err="1" smtClean="0"/>
              <a:t>Inception_ML-classifiers.ipynb</a:t>
            </a:r>
            <a:r>
              <a:rPr lang="en-US" altLang="ko-KR" sz="2800" dirty="0" smtClean="0"/>
              <a:t> (cont’d)</a:t>
            </a:r>
          </a:p>
          <a:p>
            <a:pPr lvl="1"/>
            <a:r>
              <a:rPr lang="ko-KR" altLang="en-US" sz="2000" dirty="0" smtClean="0"/>
              <a:t>종속변수 생성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‘cats’ </a:t>
            </a:r>
            <a:r>
              <a:rPr lang="ko-KR" altLang="en-US" sz="1800" dirty="0" smtClean="0"/>
              <a:t>폴더에 있는 이미지의 종속변수 값을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로 </a:t>
            </a:r>
            <a:r>
              <a:rPr lang="en-US" altLang="ko-KR" sz="1800" dirty="0" smtClean="0"/>
              <a:t>coding (</a:t>
            </a:r>
            <a:r>
              <a:rPr lang="ko-KR" altLang="en-US" sz="1800" dirty="0" smtClean="0"/>
              <a:t>즉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정답이 고양이인 경우 </a:t>
            </a:r>
            <a:r>
              <a:rPr lang="en-US" altLang="ko-KR" sz="1800" dirty="0" smtClean="0"/>
              <a:t>y = 1), ‘dogs’ </a:t>
            </a:r>
            <a:r>
              <a:rPr lang="ko-KR" altLang="en-US" sz="1800" dirty="0" smtClean="0"/>
              <a:t>폴더에 있는 이미지의 종속변수 값을 </a:t>
            </a:r>
            <a:r>
              <a:rPr lang="en-US" altLang="ko-KR" sz="1800" dirty="0" smtClean="0"/>
              <a:t>0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coding</a:t>
            </a:r>
          </a:p>
          <a:p>
            <a:pPr lvl="1"/>
            <a:r>
              <a:rPr lang="ko-KR" altLang="en-US" sz="2000" dirty="0" smtClean="0"/>
              <a:t>정답 데이터를 학습 데이터와 평가 데이터로 구분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이를 위해 </a:t>
            </a:r>
            <a:r>
              <a:rPr lang="en-US" altLang="ko-KR" sz="1800" dirty="0" err="1" smtClean="0"/>
              <a:t>sklearn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모듈에서 제공하는 </a:t>
            </a:r>
            <a:r>
              <a:rPr lang="en-US" altLang="ko-KR" sz="1800" dirty="0" err="1" smtClean="0"/>
              <a:t>train_test_split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함수 사용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E13A-6448-43AC-954F-F116BD81D918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2775" y="5027417"/>
            <a:ext cx="8331200" cy="107721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labels = [1] * 1000 + [0] * </a:t>
            </a:r>
            <a:r>
              <a:rPr lang="en-US" altLang="ko-KR" sz="1600" dirty="0" smtClean="0"/>
              <a:t>1000 # </a:t>
            </a:r>
            <a:r>
              <a:rPr lang="ko-KR" altLang="en-US" sz="1600" dirty="0" smtClean="0"/>
              <a:t>종속변수 생성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from </a:t>
            </a:r>
            <a:r>
              <a:rPr lang="ko-KR" altLang="en-US" sz="1600" dirty="0"/>
              <a:t>sklearn.model_selection import train_test_split  </a:t>
            </a:r>
          </a:p>
          <a:p>
            <a:r>
              <a:rPr lang="ko-KR" altLang="en-US" sz="1600" dirty="0"/>
              <a:t>X_train, X_test, y_train, y_test = train_test_split(vectors, labels, test_size=0.2)</a:t>
            </a:r>
          </a:p>
        </p:txBody>
      </p:sp>
    </p:spTree>
    <p:extLst>
      <p:ext uri="{BB962C8B-B14F-4D97-AF65-F5344CB8AC3E}">
        <p14:creationId xmlns:p14="http://schemas.microsoft.com/office/powerpoint/2010/main" val="20174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</a:t>
            </a:r>
            <a:r>
              <a:rPr lang="en-US" altLang="ko-KR" dirty="0" smtClean="0"/>
              <a:t>learning: </a:t>
            </a:r>
            <a:r>
              <a:rPr lang="en-US" altLang="ko-KR" dirty="0"/>
              <a:t>Features </a:t>
            </a:r>
            <a:r>
              <a:rPr lang="en-US" altLang="ko-KR" dirty="0" smtClean="0"/>
              <a:t>extraction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err="1" smtClean="0"/>
              <a:t>Inception_ML-classifiers.ipynb</a:t>
            </a:r>
            <a:r>
              <a:rPr lang="en-US" altLang="ko-KR" sz="2800" dirty="0" smtClean="0"/>
              <a:t> (cont’d)</a:t>
            </a:r>
          </a:p>
          <a:p>
            <a:pPr lvl="1"/>
            <a:r>
              <a:rPr lang="ko-KR" altLang="en-US" sz="2400" dirty="0" smtClean="0"/>
              <a:t>전통적인 기계학습 분류기</a:t>
            </a:r>
            <a:endParaRPr lang="en-US" altLang="ko-KR" sz="2400" dirty="0"/>
          </a:p>
          <a:p>
            <a:pPr lvl="2"/>
            <a:r>
              <a:rPr lang="en-US" altLang="ko-KR" sz="2000" dirty="0" smtClean="0"/>
              <a:t>Logistic regression model</a:t>
            </a:r>
          </a:p>
          <a:p>
            <a:pPr lvl="2"/>
            <a:r>
              <a:rPr lang="en-US" altLang="ko-KR" sz="2000" dirty="0" smtClean="0"/>
              <a:t>Support vector machine</a:t>
            </a:r>
          </a:p>
          <a:p>
            <a:pPr lvl="2"/>
            <a:r>
              <a:rPr lang="en-US" altLang="ko-KR" sz="2000" dirty="0" smtClean="0"/>
              <a:t>Ensemble methods</a:t>
            </a:r>
          </a:p>
          <a:p>
            <a:pPr lvl="3"/>
            <a:r>
              <a:rPr lang="en-US" altLang="ko-KR" sz="1600" dirty="0" err="1" smtClean="0"/>
              <a:t>XGBoost</a:t>
            </a:r>
            <a:endParaRPr lang="en-US" altLang="ko-KR" sz="1600" dirty="0" smtClean="0"/>
          </a:p>
          <a:p>
            <a:pPr lvl="3"/>
            <a:r>
              <a:rPr lang="en-US" altLang="ko-KR" sz="1600" dirty="0" smtClean="0"/>
              <a:t>Gradient Boosting 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E13A-6448-43AC-954F-F116BD81D918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7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</a:t>
            </a:r>
            <a:r>
              <a:rPr lang="en-US" altLang="ko-KR" dirty="0" smtClean="0"/>
              <a:t>learning: </a:t>
            </a:r>
            <a:r>
              <a:rPr lang="en-US" altLang="ko-KR" dirty="0"/>
              <a:t>Features </a:t>
            </a:r>
            <a:r>
              <a:rPr lang="en-US" altLang="ko-KR" dirty="0" smtClean="0"/>
              <a:t>extraction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/>
              <a:t>Example2: </a:t>
            </a:r>
            <a:r>
              <a:rPr lang="en-US" altLang="ko-KR" sz="2800" dirty="0" err="1" smtClean="0"/>
              <a:t>VGG16_ML-classifiers.ipynb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전반적인 과정은 </a:t>
            </a:r>
            <a:r>
              <a:rPr lang="en-US" altLang="ko-KR" sz="2400" dirty="0" smtClean="0"/>
              <a:t>InceptionV3</a:t>
            </a:r>
            <a:r>
              <a:rPr lang="ko-KR" altLang="en-US" sz="2400" dirty="0" smtClean="0"/>
              <a:t>를 사용하는 경우와 유사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이번에도 최종 출력층 바로 직전의 층에서 출력하는 값을 각 이미지의 </a:t>
            </a:r>
            <a:r>
              <a:rPr lang="en-US" altLang="ko-KR" sz="2400" dirty="0" smtClean="0"/>
              <a:t>feature </a:t>
            </a:r>
            <a:r>
              <a:rPr lang="ko-KR" altLang="en-US" sz="2400" dirty="0" smtClean="0"/>
              <a:t>정보로 사용</a:t>
            </a:r>
            <a:endParaRPr lang="en-US" altLang="ko-KR" sz="2400" dirty="0" smtClean="0"/>
          </a:p>
          <a:p>
            <a:pPr lvl="2"/>
            <a:r>
              <a:rPr lang="ko-KR" altLang="en-US" sz="2000" dirty="0" smtClean="0"/>
              <a:t>바로 직전 층</a:t>
            </a:r>
            <a:r>
              <a:rPr lang="en-US" altLang="ko-KR" sz="2000" dirty="0" smtClean="0"/>
              <a:t>: fc2 (4096</a:t>
            </a:r>
            <a:r>
              <a:rPr lang="ko-KR" altLang="en-US" sz="2000" dirty="0" smtClean="0"/>
              <a:t>의 값을 출력</a:t>
            </a:r>
            <a:r>
              <a:rPr lang="en-US" altLang="ko-KR" sz="2000" dirty="0" smtClean="0"/>
              <a:t>)</a:t>
            </a:r>
          </a:p>
          <a:p>
            <a:pPr lvl="1"/>
            <a:endParaRPr lang="en-US" altLang="ko-KR" sz="1200" dirty="0"/>
          </a:p>
          <a:p>
            <a:pPr lvl="2"/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DE13A-6448-43AC-954F-F116BD81D918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CNN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방법</a:t>
            </a:r>
            <a:r>
              <a:rPr lang="en-US" altLang="ko-KR" sz="2400" dirty="0" smtClean="0"/>
              <a:t>2: </a:t>
            </a:r>
            <a:r>
              <a:rPr lang="ko-KR" altLang="ko-KR" sz="2400" dirty="0" smtClean="0"/>
              <a:t>기존 모형의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일부 제거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보통은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top layer</a:t>
            </a:r>
            <a:r>
              <a:rPr lang="ko-KR" altLang="ko-KR" sz="2400" dirty="0"/>
              <a:t>를 </a:t>
            </a:r>
            <a:r>
              <a:rPr lang="ko-KR" altLang="ko-KR" sz="2400" dirty="0" smtClean="0"/>
              <a:t>제거</a:t>
            </a:r>
            <a:r>
              <a:rPr lang="en-US" altLang="ko-KR" sz="2400" dirty="0" smtClean="0"/>
              <a:t>)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+ </a:t>
            </a:r>
            <a:r>
              <a:rPr lang="ko-KR" altLang="ko-KR" sz="2400" dirty="0"/>
              <a:t>다른 레이어를 추가하여 분류하기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F6A9F-1692-49A3-B89B-744B36E9A2B7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55879"/>
            <a:ext cx="6096000" cy="3325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140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ko-KR" dirty="0"/>
              <a:t>기존 모형의 </a:t>
            </a:r>
            <a:r>
              <a:rPr lang="en-US" altLang="ko-KR" dirty="0"/>
              <a:t>top layer</a:t>
            </a:r>
            <a:r>
              <a:rPr lang="ko-KR" altLang="ko-KR" dirty="0"/>
              <a:t>를 제거 </a:t>
            </a:r>
            <a:r>
              <a:rPr lang="en-US" altLang="ko-KR" dirty="0"/>
              <a:t>+ </a:t>
            </a:r>
            <a:r>
              <a:rPr lang="ko-KR" altLang="ko-KR" dirty="0"/>
              <a:t>다른 레이어를 추가하여 </a:t>
            </a:r>
            <a:r>
              <a:rPr lang="ko-KR" altLang="ko-KR" dirty="0" smtClean="0"/>
              <a:t>분류하기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code</a:t>
            </a:r>
          </a:p>
          <a:p>
            <a:pPr lvl="2"/>
            <a:r>
              <a:rPr lang="en-US" altLang="ko-KR" dirty="0" err="1" smtClean="0"/>
              <a:t>Transfer_learning_MobileNet.ipynb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Transfer_learning_VGG16.ipynb</a:t>
            </a:r>
            <a:endParaRPr lang="en-US" altLang="ko-K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F4F9C-335B-4D50-B244-FD077C9EB216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9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Transfer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학습 데이터 준비하기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새롭게 추가된 </a:t>
            </a:r>
            <a:r>
              <a:rPr lang="en-US" altLang="ko-KR" sz="1800" dirty="0" smtClean="0"/>
              <a:t>layer</a:t>
            </a:r>
            <a:r>
              <a:rPr lang="ko-KR" altLang="en-US" sz="1800" dirty="0" smtClean="0"/>
              <a:t>에 존재하는 파라미터를 새로운 학습 데이터를 이용해서 학습하는게 필요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학습 데이터와 평가 데이터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경우에 따라서는 검증 데이터셋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을 별도의 폴더에 저장 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각 폴더안에 이미지들을 클래스별로 별도의 폴더에 저장 </a:t>
            </a:r>
            <a:r>
              <a:rPr lang="en-US" altLang="ko-KR" sz="1600" dirty="0"/>
              <a:t>(</a:t>
            </a:r>
            <a:r>
              <a:rPr lang="en-US" altLang="ko-KR" sz="1600" dirty="0" err="1" smtClean="0"/>
              <a:t>cats_and_dogs_small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폴더 참고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04970-4E21-436C-9B19-9859CF656478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4314826"/>
            <a:ext cx="1600200" cy="187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57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Main architectures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7961312" cy="4114800"/>
          </a:xfrm>
        </p:spPr>
        <p:txBody>
          <a:bodyPr/>
          <a:lstStyle/>
          <a:p>
            <a:r>
              <a:rPr lang="en-US" altLang="ko-KR" sz="2000" dirty="0" smtClean="0"/>
              <a:t>Main architectures</a:t>
            </a:r>
          </a:p>
          <a:p>
            <a:pPr lvl="1"/>
            <a:r>
              <a:rPr lang="en-US" altLang="ko-KR" sz="1800" dirty="0" err="1"/>
              <a:t>InceptionNet</a:t>
            </a:r>
            <a:r>
              <a:rPr lang="en-US" altLang="ko-KR" sz="1800" dirty="0"/>
              <a:t> (</a:t>
            </a:r>
            <a:r>
              <a:rPr lang="en-US" altLang="ko-KR" sz="1800" dirty="0" err="1"/>
              <a:t>Szegedy</a:t>
            </a:r>
            <a:r>
              <a:rPr lang="en-US" altLang="ko-KR" sz="1800" dirty="0"/>
              <a:t> et al., 2014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en-US" altLang="ko-KR" sz="1600" dirty="0" err="1" smtClean="0"/>
              <a:t>Szegedy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et al. </a:t>
            </a:r>
            <a:r>
              <a:rPr lang="en-US" altLang="ko-KR" sz="1600" dirty="0"/>
              <a:t>(2015). Going deeper with convolutions. In </a:t>
            </a:r>
            <a:r>
              <a:rPr lang="en-US" altLang="ko-KR" sz="1600" i="1" dirty="0"/>
              <a:t>Proceedings of the IEEE conference on computer vision and pattern recognition</a:t>
            </a:r>
            <a:r>
              <a:rPr lang="en-US" altLang="ko-KR" sz="1600" dirty="0"/>
              <a:t> (pp. 1-9).</a:t>
            </a:r>
          </a:p>
          <a:p>
            <a:pPr lvl="2"/>
            <a:r>
              <a:rPr lang="en-US" altLang="ko-KR" sz="1600" dirty="0" smtClean="0">
                <a:hlinkClick r:id="rId2"/>
              </a:rPr>
              <a:t>https</a:t>
            </a:r>
            <a:r>
              <a:rPr lang="en-US" altLang="ko-KR" sz="1600" dirty="0">
                <a:hlinkClick r:id="rId2"/>
              </a:rPr>
              <a:t>://</a:t>
            </a:r>
            <a:r>
              <a:rPr lang="en-US" altLang="ko-KR" sz="1600" dirty="0" err="1">
                <a:hlinkClick r:id="rId2"/>
              </a:rPr>
              <a:t>arxiv.org</a:t>
            </a:r>
            <a:r>
              <a:rPr lang="en-US" altLang="ko-KR" sz="1600" dirty="0">
                <a:hlinkClick r:id="rId2"/>
              </a:rPr>
              <a:t>/abs/1409.4842</a:t>
            </a:r>
            <a:r>
              <a:rPr lang="en-US" altLang="ko-KR" sz="1600" dirty="0"/>
              <a:t> </a:t>
            </a:r>
            <a:endParaRPr lang="en-US" altLang="ko-KR" sz="1600" dirty="0" smtClean="0"/>
          </a:p>
          <a:p>
            <a:pPr lvl="1"/>
            <a:r>
              <a:rPr lang="en-US" altLang="ko-KR" sz="1800" dirty="0" err="1" smtClean="0"/>
              <a:t>ResNet</a:t>
            </a:r>
            <a:r>
              <a:rPr lang="en-US" altLang="ko-KR" sz="1800" dirty="0" smtClean="0"/>
              <a:t> (He et al., 2015)</a:t>
            </a:r>
          </a:p>
          <a:p>
            <a:pPr lvl="2"/>
            <a:r>
              <a:rPr lang="en-US" altLang="ko-KR" sz="1400" dirty="0"/>
              <a:t>He, K., Zhang, X., Ren, S., &amp; Sun, J. (2016). Deep residual learning for image recognition. In </a:t>
            </a:r>
            <a:r>
              <a:rPr lang="en-US" altLang="ko-KR" sz="1400" i="1" dirty="0"/>
              <a:t>Proceedings of the IEEE conference on computer vision and pattern recognition</a:t>
            </a:r>
            <a:r>
              <a:rPr lang="en-US" altLang="ko-KR" sz="1400" dirty="0"/>
              <a:t> (pp. 770-778).</a:t>
            </a:r>
            <a:endParaRPr lang="en-US" altLang="ko-KR" sz="1400" dirty="0" smtClean="0"/>
          </a:p>
          <a:p>
            <a:pPr lvl="2"/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arxiv.org/abs/1512.03385</a:t>
            </a:r>
            <a:r>
              <a:rPr lang="en-US" altLang="ko-KR" sz="1600" dirty="0" smtClean="0"/>
              <a:t> </a:t>
            </a:r>
          </a:p>
          <a:p>
            <a:pPr lvl="1"/>
            <a:r>
              <a:rPr lang="en-US" altLang="ko-KR" sz="1800" dirty="0" err="1" smtClean="0"/>
              <a:t>DenseNet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(Huang et al., 2016)</a:t>
            </a:r>
          </a:p>
          <a:p>
            <a:pPr lvl="2"/>
            <a:r>
              <a:rPr lang="en-US" altLang="ko-KR" sz="1400" dirty="0"/>
              <a:t>Huang, G., Liu, Z., Van Der </a:t>
            </a:r>
            <a:r>
              <a:rPr lang="en-US" altLang="ko-KR" sz="1400" dirty="0" err="1"/>
              <a:t>Maaten</a:t>
            </a:r>
            <a:r>
              <a:rPr lang="en-US" altLang="ko-KR" sz="1400" dirty="0"/>
              <a:t>, L., &amp; Weinberger, K. Q. (2017). Densely connected convolutional networks. In </a:t>
            </a:r>
            <a:r>
              <a:rPr lang="en-US" altLang="ko-KR" sz="1400" i="1" dirty="0"/>
              <a:t>Proceedings of the IEEE conference on computer vision and pattern recognition</a:t>
            </a:r>
            <a:r>
              <a:rPr lang="en-US" altLang="ko-KR" sz="1400" dirty="0"/>
              <a:t> (pp. 4700-4708).</a:t>
            </a:r>
            <a:endParaRPr lang="en-US" altLang="ko-KR" sz="1400" dirty="0" smtClean="0"/>
          </a:p>
          <a:p>
            <a:pPr lvl="2"/>
            <a:r>
              <a:rPr lang="en-US" altLang="ko-KR" sz="1600" dirty="0" smtClean="0">
                <a:hlinkClick r:id="rId4"/>
              </a:rPr>
              <a:t>https://</a:t>
            </a:r>
            <a:r>
              <a:rPr lang="en-US" altLang="ko-KR" sz="1600" dirty="0" err="1" smtClean="0">
                <a:hlinkClick r:id="rId4"/>
              </a:rPr>
              <a:t>arxiv.org</a:t>
            </a:r>
            <a:r>
              <a:rPr lang="en-US" altLang="ko-KR" sz="1600" dirty="0" smtClean="0">
                <a:hlinkClick r:id="rId4"/>
              </a:rPr>
              <a:t>/abs/1608.06993</a:t>
            </a:r>
            <a:r>
              <a:rPr lang="en-US" altLang="ko-KR" sz="1600" dirty="0" smtClean="0"/>
              <a:t> </a:t>
            </a:r>
          </a:p>
          <a:p>
            <a:pPr lvl="1"/>
            <a:endParaRPr lang="en-US" altLang="ko-KR" sz="1800" dirty="0" smtClean="0"/>
          </a:p>
          <a:p>
            <a:pPr lvl="1"/>
            <a:endParaRPr lang="ko-KR" alt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B588-0770-4D41-A629-5A65C19391AC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8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ko-KR" altLang="en-US" sz="2400" dirty="0" smtClean="0"/>
              <a:t>새로운 층을 추가하는 경우</a:t>
            </a:r>
            <a:endParaRPr lang="en-US" altLang="ko-KR" sz="2400" dirty="0" smtClean="0"/>
          </a:p>
          <a:p>
            <a:pPr lvl="1" latinLnBrk="1"/>
            <a:r>
              <a:rPr lang="ko-KR" altLang="en-US" sz="2000" dirty="0" smtClean="0"/>
              <a:t>새롭게 학습해야 하는 많은 수의 파라미터 증가</a:t>
            </a:r>
            <a:endParaRPr lang="en-US" altLang="ko-KR" sz="2000" dirty="0" smtClean="0"/>
          </a:p>
          <a:p>
            <a:pPr lvl="1" latinLnBrk="1"/>
            <a:r>
              <a:rPr lang="ko-KR" altLang="en-US" sz="2000" dirty="0" smtClean="0"/>
              <a:t>뒤이 나오는 </a:t>
            </a:r>
            <a:r>
              <a:rPr lang="en-US" altLang="ko-KR" sz="2000" dirty="0" smtClean="0"/>
              <a:t>fine tuning</a:t>
            </a:r>
            <a:r>
              <a:rPr lang="ko-KR" altLang="en-US" sz="2000" dirty="0" smtClean="0"/>
              <a:t>의 경우도 동일</a:t>
            </a:r>
            <a:endParaRPr lang="en-US" altLang="ko-KR" sz="2000" dirty="0" smtClean="0"/>
          </a:p>
          <a:p>
            <a:pPr latinLnBrk="1"/>
            <a:r>
              <a:rPr lang="ko-KR" altLang="ko-KR" sz="2400" dirty="0" smtClean="0"/>
              <a:t>학습</a:t>
            </a:r>
            <a:r>
              <a:rPr lang="en-US" altLang="ko-KR" sz="2400" dirty="0" smtClean="0"/>
              <a:t> </a:t>
            </a:r>
            <a:r>
              <a:rPr lang="ko-KR" altLang="ko-KR" sz="2400" dirty="0"/>
              <a:t>데이터의 양이 많지 않은 경우</a:t>
            </a:r>
          </a:p>
          <a:p>
            <a:pPr lvl="1" latinLnBrk="1"/>
            <a:r>
              <a:rPr lang="ko-KR" altLang="ko-KR" sz="2000" dirty="0"/>
              <a:t>학습 데이터의 양이 많지 않은 경우</a:t>
            </a:r>
            <a:r>
              <a:rPr lang="en-US" altLang="ko-KR" sz="2000" dirty="0"/>
              <a:t>!!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en-US" altLang="ko-KR" sz="2000" dirty="0" smtClean="0"/>
              <a:t> </a:t>
            </a:r>
            <a:r>
              <a:rPr lang="ko-KR" altLang="ko-KR" sz="2000" dirty="0"/>
              <a:t>과적합 문제 발생 </a:t>
            </a:r>
          </a:p>
          <a:p>
            <a:pPr lvl="1" latinLnBrk="1"/>
            <a:r>
              <a:rPr lang="ko-KR" altLang="en-US" sz="2000" dirty="0" smtClean="0"/>
              <a:t>학습 데이터의 양 증가시키는 방법</a:t>
            </a:r>
            <a:endParaRPr lang="ko-KR" altLang="ko-KR" sz="2000" dirty="0" smtClean="0"/>
          </a:p>
          <a:p>
            <a:pPr lvl="2" latinLnBrk="1"/>
            <a:r>
              <a:rPr lang="en-US" altLang="ko-KR" sz="1800" dirty="0" smtClean="0"/>
              <a:t>① </a:t>
            </a:r>
            <a:r>
              <a:rPr lang="ko-KR" altLang="en-US" sz="1800" dirty="0" smtClean="0"/>
              <a:t>정답이 있는 이미지를 추가 준비 </a:t>
            </a:r>
            <a:r>
              <a:rPr lang="en-US" altLang="ko-KR" sz="1800" dirty="0" smtClean="0"/>
              <a:t>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쉽지 않음</a:t>
            </a:r>
            <a:endParaRPr lang="ko-KR" altLang="ko-KR" sz="1800" dirty="0" smtClean="0"/>
          </a:p>
          <a:p>
            <a:pPr lvl="2" latinLnBrk="1"/>
            <a:r>
              <a:rPr lang="en-US" altLang="ko-KR" sz="1800" dirty="0" smtClean="0"/>
              <a:t>② Augment existing data (known as data augmentation)</a:t>
            </a:r>
            <a:endParaRPr lang="ko-KR" altLang="ko-KR" sz="1800" dirty="0"/>
          </a:p>
          <a:p>
            <a:pPr lvl="1"/>
            <a:endParaRPr lang="ko-KR" altLang="ko-KR" sz="2000" dirty="0"/>
          </a:p>
          <a:p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47FC-7A65-4176-9A1E-B2F6FCA16C47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altLang="ko-KR" sz="2800" dirty="0" smtClean="0"/>
              <a:t>Data augmentation</a:t>
            </a:r>
          </a:p>
          <a:p>
            <a:pPr lvl="1" latinLnBrk="1"/>
            <a:r>
              <a:rPr lang="ko-KR" altLang="en-US" sz="2000" dirty="0" smtClean="0"/>
              <a:t>원본 이미지를 약간 변형하여 새로운 이미지 생성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컴퓨터 관점에서는 다른 이미지로 인식</a:t>
            </a:r>
            <a:endParaRPr lang="en-US" altLang="ko-KR" sz="2000" dirty="0" smtClean="0"/>
          </a:p>
          <a:p>
            <a:pPr lvl="1" latinLnBrk="1"/>
            <a:r>
              <a:rPr lang="ko-KR" altLang="en-US" sz="2000" dirty="0" smtClean="0"/>
              <a:t>주요 방법</a:t>
            </a:r>
            <a:endParaRPr lang="en-US" altLang="ko-KR" sz="2000" dirty="0" smtClean="0"/>
          </a:p>
          <a:p>
            <a:pPr lvl="2" latinLnBrk="1"/>
            <a:r>
              <a:rPr lang="en-US" altLang="ko-KR" sz="2000" dirty="0" smtClean="0"/>
              <a:t>Affine transformation</a:t>
            </a:r>
          </a:p>
          <a:p>
            <a:pPr lvl="3" latinLnBrk="1"/>
            <a:r>
              <a:rPr lang="en-US" altLang="ko-KR" sz="1600" dirty="0"/>
              <a:t>Rotation </a:t>
            </a:r>
            <a:endParaRPr lang="en-US" altLang="ko-KR" sz="1600" dirty="0" smtClean="0"/>
          </a:p>
          <a:p>
            <a:pPr lvl="3" latinLnBrk="1"/>
            <a:r>
              <a:rPr lang="en-US" altLang="ko-KR" sz="1600" dirty="0"/>
              <a:t>Random </a:t>
            </a:r>
            <a:r>
              <a:rPr lang="en-US" altLang="ko-KR" sz="1600" dirty="0" smtClean="0"/>
              <a:t>Shift: </a:t>
            </a:r>
            <a:r>
              <a:rPr lang="en-US" altLang="ko-KR" sz="1600" dirty="0"/>
              <a:t>Shift the </a:t>
            </a:r>
            <a:r>
              <a:rPr lang="en-US" altLang="ko-KR" sz="1600" dirty="0" smtClean="0"/>
              <a:t>images </a:t>
            </a:r>
            <a:r>
              <a:rPr lang="en-US" altLang="ko-KR" sz="1600" dirty="0"/>
              <a:t>to the left, or to the right. </a:t>
            </a:r>
            <a:endParaRPr lang="en-US" altLang="ko-KR" sz="1600" dirty="0" smtClean="0"/>
          </a:p>
          <a:p>
            <a:pPr lvl="3" latinLnBrk="1"/>
            <a:r>
              <a:rPr lang="en-US" altLang="ko-KR" sz="1600" dirty="0" smtClean="0"/>
              <a:t>Zoom: Zoom </a:t>
            </a:r>
            <a:r>
              <a:rPr lang="en-US" altLang="ko-KR" sz="1600" dirty="0"/>
              <a:t>in and out slightly of the image</a:t>
            </a:r>
            <a:r>
              <a:rPr lang="en-US" altLang="ko-KR" sz="1600" dirty="0" smtClean="0"/>
              <a:t>.</a:t>
            </a:r>
          </a:p>
          <a:p>
            <a:pPr lvl="3" latinLnBrk="1"/>
            <a:r>
              <a:rPr lang="en-US" altLang="ko-KR" sz="1600" dirty="0" smtClean="0"/>
              <a:t>Flipping: </a:t>
            </a:r>
            <a:r>
              <a:rPr lang="ko-KR" altLang="en-US" sz="1600" dirty="0" smtClean="0"/>
              <a:t>이미지를 뒤집는 것</a:t>
            </a:r>
            <a:endParaRPr lang="en-US" altLang="ko-KR" sz="1600" dirty="0" smtClean="0"/>
          </a:p>
          <a:p>
            <a:pPr lvl="2" latinLnBrk="1"/>
            <a:r>
              <a:rPr lang="en-US" altLang="ko-KR" sz="2000" dirty="0" smtClean="0"/>
              <a:t>Deep learning based methods</a:t>
            </a:r>
          </a:p>
          <a:p>
            <a:pPr lvl="3" latinLnBrk="1"/>
            <a:r>
              <a:rPr lang="en-US" altLang="ko-KR" sz="1600" dirty="0"/>
              <a:t>Feature space </a:t>
            </a:r>
            <a:r>
              <a:rPr lang="en-US" altLang="ko-KR" sz="1600" dirty="0" smtClean="0"/>
              <a:t>augmentation (</a:t>
            </a:r>
            <a:r>
              <a:rPr lang="en-US" altLang="ko-KR" sz="1600" dirty="0" err="1" smtClean="0"/>
              <a:t>autoencoder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이용</a:t>
            </a:r>
            <a:r>
              <a:rPr lang="en-US" altLang="ko-KR" sz="1600" dirty="0" smtClean="0"/>
              <a:t>)</a:t>
            </a:r>
          </a:p>
          <a:p>
            <a:pPr lvl="3" latinLnBrk="1"/>
            <a:r>
              <a:rPr lang="en-US" altLang="ko-KR" sz="1600" dirty="0" err="1" smtClean="0"/>
              <a:t>GAN</a:t>
            </a:r>
            <a:r>
              <a:rPr lang="en-US" altLang="ko-KR" sz="1600" dirty="0" smtClean="0"/>
              <a:t>-based methods</a:t>
            </a:r>
            <a:endParaRPr lang="en-US" altLang="ko-KR" sz="1600" dirty="0"/>
          </a:p>
          <a:p>
            <a:pPr lvl="3" latinLnBrk="1"/>
            <a:endParaRPr lang="en-US" altLang="ko-KR" sz="1600" dirty="0" smtClean="0"/>
          </a:p>
          <a:p>
            <a:pPr marL="914400" lvl="2" indent="0">
              <a:buNone/>
            </a:pPr>
            <a:endParaRPr lang="en-US" altLang="ko-KR" sz="2000" dirty="0" smtClean="0"/>
          </a:p>
          <a:p>
            <a:pPr lvl="1"/>
            <a:endParaRPr lang="ko-KR" altLang="en-US" dirty="0"/>
          </a:p>
          <a:p>
            <a:pPr lvl="2" latinLnBrk="1"/>
            <a:endParaRPr lang="ko-KR" altLang="ko-KR" sz="1800" dirty="0"/>
          </a:p>
          <a:p>
            <a:pPr lvl="1"/>
            <a:endParaRPr lang="ko-KR" altLang="ko-KR" sz="2400" dirty="0"/>
          </a:p>
          <a:p>
            <a:endParaRPr lang="ko-KR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2596C-C2E7-4592-9AFF-C68A89CC7F29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2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1"/>
            <a:r>
              <a:rPr lang="en-US" altLang="ko-KR" sz="2800" dirty="0" smtClean="0"/>
              <a:t>Data augmentation (cont’d)</a:t>
            </a:r>
          </a:p>
          <a:p>
            <a:pPr lvl="1"/>
            <a:r>
              <a:rPr lang="en-US" altLang="ko-KR" sz="2000" dirty="0" err="1" smtClean="0"/>
              <a:t>Keras</a:t>
            </a:r>
            <a:r>
              <a:rPr lang="ko-KR" altLang="en-US" sz="2000" dirty="0"/>
              <a:t>의 경우</a:t>
            </a:r>
            <a:endParaRPr lang="en-US" altLang="ko-KR" sz="2000" dirty="0"/>
          </a:p>
          <a:p>
            <a:pPr lvl="2"/>
            <a:r>
              <a:rPr lang="en-US" altLang="ko-KR" sz="1800" dirty="0" err="1"/>
              <a:t>ImageDataGenerator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사용</a:t>
            </a:r>
            <a:endParaRPr lang="en-US" altLang="ko-KR" sz="1800" dirty="0" smtClean="0"/>
          </a:p>
          <a:p>
            <a:pPr lvl="2"/>
            <a:r>
              <a:rPr lang="en-US" altLang="ko-KR" sz="1800" dirty="0" smtClean="0">
                <a:hlinkClick r:id="rId2"/>
              </a:rPr>
              <a:t>https://</a:t>
            </a:r>
            <a:r>
              <a:rPr lang="en-US" altLang="ko-KR" sz="1800" dirty="0" err="1" smtClean="0">
                <a:hlinkClick r:id="rId2"/>
              </a:rPr>
              <a:t>www.tensorflow.org</a:t>
            </a:r>
            <a:r>
              <a:rPr lang="en-US" altLang="ko-KR" sz="1800" dirty="0" smtClean="0">
                <a:hlinkClick r:id="rId2"/>
              </a:rPr>
              <a:t>/</a:t>
            </a:r>
            <a:r>
              <a:rPr lang="en-US" altLang="ko-KR" sz="1800" dirty="0" err="1" smtClean="0">
                <a:hlinkClick r:id="rId2"/>
              </a:rPr>
              <a:t>api_docs</a:t>
            </a:r>
            <a:r>
              <a:rPr lang="en-US" altLang="ko-KR" sz="1800" dirty="0" smtClean="0">
                <a:hlinkClick r:id="rId2"/>
              </a:rPr>
              <a:t>/python/</a:t>
            </a:r>
            <a:r>
              <a:rPr lang="en-US" altLang="ko-KR" sz="1800" dirty="0" err="1" smtClean="0">
                <a:hlinkClick r:id="rId2"/>
              </a:rPr>
              <a:t>tf</a:t>
            </a:r>
            <a:r>
              <a:rPr lang="en-US" altLang="ko-KR" sz="1800" dirty="0" smtClean="0">
                <a:hlinkClick r:id="rId2"/>
              </a:rPr>
              <a:t>/</a:t>
            </a:r>
            <a:r>
              <a:rPr lang="en-US" altLang="ko-KR" sz="1800" dirty="0" err="1" smtClean="0">
                <a:hlinkClick r:id="rId2"/>
              </a:rPr>
              <a:t>keras</a:t>
            </a:r>
            <a:r>
              <a:rPr lang="en-US" altLang="ko-KR" sz="1800" dirty="0" smtClean="0">
                <a:hlinkClick r:id="rId2"/>
              </a:rPr>
              <a:t>/preprocessing/image/</a:t>
            </a:r>
            <a:r>
              <a:rPr lang="en-US" altLang="ko-KR" sz="1800" dirty="0" err="1" smtClean="0">
                <a:hlinkClick r:id="rId2"/>
              </a:rPr>
              <a:t>ImageDataGenerator</a:t>
            </a:r>
            <a:r>
              <a:rPr lang="en-US" altLang="ko-KR" sz="1800" dirty="0" smtClean="0"/>
              <a:t> </a:t>
            </a:r>
          </a:p>
          <a:p>
            <a:pPr lvl="1"/>
            <a:endParaRPr lang="ko-KR" altLang="en-US" dirty="0"/>
          </a:p>
          <a:p>
            <a:pPr lvl="2" latinLnBrk="1"/>
            <a:endParaRPr lang="ko-KR" altLang="ko-KR" sz="1800" dirty="0"/>
          </a:p>
          <a:p>
            <a:pPr lvl="1"/>
            <a:endParaRPr lang="ko-KR" altLang="ko-KR" sz="2400" dirty="0"/>
          </a:p>
          <a:p>
            <a:endParaRPr lang="ko-KR" alt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F3FAB-19ED-4A0E-A93B-99D9709F9A2D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951" y="4075113"/>
            <a:ext cx="8768137" cy="20313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train_datagen = ImageDataGenerator(preprocessing_function=preprocess_input,</a:t>
            </a:r>
          </a:p>
          <a:p>
            <a:r>
              <a:rPr lang="ko-KR" altLang="en-US" dirty="0"/>
              <a:t>                                   rotation_range=20,</a:t>
            </a:r>
          </a:p>
          <a:p>
            <a:r>
              <a:rPr lang="ko-KR" altLang="en-US" dirty="0"/>
              <a:t>                                   width_shift_range=0.2,</a:t>
            </a:r>
          </a:p>
          <a:p>
            <a:r>
              <a:rPr lang="ko-KR" altLang="en-US" dirty="0"/>
              <a:t>                                   height_shift_range=0.2,</a:t>
            </a:r>
          </a:p>
          <a:p>
            <a:r>
              <a:rPr lang="ko-KR" altLang="en-US" dirty="0"/>
              <a:t>                                   </a:t>
            </a:r>
            <a:r>
              <a:rPr lang="ko-KR" altLang="en-US" dirty="0" smtClean="0"/>
              <a:t>zoom_range=0.2</a:t>
            </a:r>
            <a:r>
              <a:rPr lang="en-US" altLang="ko-KR" dirty="0"/>
              <a:t>, 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         </a:t>
            </a:r>
            <a:r>
              <a:rPr lang="en-US" altLang="ko-KR" dirty="0" err="1" smtClean="0"/>
              <a:t>horizontal_flip</a:t>
            </a:r>
            <a:r>
              <a:rPr lang="en-US" altLang="ko-KR" dirty="0" smtClean="0"/>
              <a:t>=True, </a:t>
            </a:r>
          </a:p>
          <a:p>
            <a:r>
              <a:rPr lang="en-US" altLang="ko-KR" dirty="0"/>
              <a:t>	</a:t>
            </a:r>
            <a:r>
              <a:rPr lang="en-US" altLang="ko-KR" dirty="0" smtClean="0"/>
              <a:t>	         </a:t>
            </a:r>
            <a:r>
              <a:rPr lang="en-US" altLang="ko-KR" dirty="0" err="1" smtClean="0"/>
              <a:t>vertical_flip</a:t>
            </a:r>
            <a:r>
              <a:rPr lang="en-US" altLang="ko-KR" dirty="0" smtClean="0"/>
              <a:t>=True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2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Transfer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기존 모형에 새로운 층 추가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여기서는 </a:t>
            </a:r>
            <a:r>
              <a:rPr lang="en-US" altLang="ko-KR" sz="2000" dirty="0" smtClean="0"/>
              <a:t>Functional </a:t>
            </a:r>
            <a:r>
              <a:rPr lang="ko-KR" altLang="en-US" sz="2000" dirty="0" smtClean="0"/>
              <a:t>방법을 사용하여 새로운 층 추가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C55B8-68AE-43F0-85C2-7A5A08D7CDBA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5800" y="3352800"/>
            <a:ext cx="8162925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dirty="0"/>
              <a:t> input = Input(shape=(IMG_WIDTH, IMG_HEIGHT, 3))</a:t>
            </a:r>
          </a:p>
          <a:p>
            <a:r>
              <a:rPr lang="ko-KR" altLang="en-US" dirty="0"/>
              <a:t> </a:t>
            </a:r>
            <a:r>
              <a:rPr lang="ko-KR" altLang="en-US" dirty="0" smtClean="0"/>
              <a:t>custom_model </a:t>
            </a:r>
            <a:r>
              <a:rPr lang="ko-KR" altLang="en-US" dirty="0"/>
              <a:t>= base_model(input)</a:t>
            </a:r>
          </a:p>
          <a:p>
            <a:r>
              <a:rPr lang="ko-KR" altLang="en-US" dirty="0"/>
              <a:t> </a:t>
            </a:r>
            <a:r>
              <a:rPr lang="ko-KR" altLang="en-US" dirty="0" smtClean="0"/>
              <a:t>custom_model </a:t>
            </a:r>
            <a:r>
              <a:rPr lang="ko-KR" altLang="en-US" dirty="0"/>
              <a:t>= GlobalAveragePooling2D()(custom_model)</a:t>
            </a:r>
          </a:p>
          <a:p>
            <a:r>
              <a:rPr lang="ko-KR" altLang="en-US" dirty="0"/>
              <a:t> </a:t>
            </a:r>
            <a:r>
              <a:rPr lang="ko-KR" altLang="en-US" dirty="0" smtClean="0"/>
              <a:t>custom_model </a:t>
            </a:r>
            <a:r>
              <a:rPr lang="ko-KR" altLang="en-US" dirty="0"/>
              <a:t>= Dense(64, activation='relu')(custom_model)</a:t>
            </a:r>
          </a:p>
          <a:p>
            <a:r>
              <a:rPr lang="ko-KR" altLang="en-US" dirty="0" smtClean="0"/>
              <a:t> predictions </a:t>
            </a:r>
            <a:r>
              <a:rPr lang="ko-KR" altLang="en-US" dirty="0"/>
              <a:t>= Dense(NUM_CLASSES, activation='softmax')(custom_model)</a:t>
            </a:r>
          </a:p>
        </p:txBody>
      </p:sp>
    </p:spTree>
    <p:extLst>
      <p:ext uri="{BB962C8B-B14F-4D97-AF65-F5344CB8AC3E}">
        <p14:creationId xmlns:p14="http://schemas.microsoft.com/office/powerpoint/2010/main" val="360250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Fine tuning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893E-999B-4B6C-8307-4A4F03124C6C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Fine tuning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Fine tuning</a:t>
            </a:r>
          </a:p>
          <a:p>
            <a:pPr lvl="1"/>
            <a:r>
              <a:rPr lang="en-US" altLang="ko-KR" sz="2000" dirty="0" smtClean="0"/>
              <a:t>Top layers</a:t>
            </a:r>
            <a:r>
              <a:rPr lang="ko-KR" altLang="en-US" sz="2000" dirty="0" smtClean="0"/>
              <a:t>만을 </a:t>
            </a:r>
            <a:r>
              <a:rPr lang="en-US" altLang="ko-KR" sz="2000" dirty="0" smtClean="0"/>
              <a:t>unfreeze</a:t>
            </a:r>
            <a:r>
              <a:rPr lang="ko-KR" altLang="en-US" sz="2000" dirty="0" smtClean="0"/>
              <a:t>하는 것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혹은 제거하는 것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이 아니라 </a:t>
            </a:r>
            <a:r>
              <a:rPr lang="en-US" altLang="ko-KR" sz="2000" dirty="0" smtClean="0"/>
              <a:t>generic layers</a:t>
            </a:r>
            <a:r>
              <a:rPr lang="ko-KR" altLang="en-US" sz="2000" dirty="0" smtClean="0"/>
              <a:t>의 일부도 </a:t>
            </a:r>
            <a:r>
              <a:rPr lang="en-US" altLang="ko-KR" sz="2000" dirty="0" smtClean="0"/>
              <a:t>unfreeze</a:t>
            </a:r>
            <a:r>
              <a:rPr lang="ko-KR" altLang="en-US" sz="2000" dirty="0" smtClean="0"/>
              <a:t>해서 직접 학습을 하는 것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보다 많은 </a:t>
            </a:r>
            <a:r>
              <a:rPr lang="en-US" altLang="ko-KR" sz="2000" dirty="0" smtClean="0"/>
              <a:t>layers</a:t>
            </a:r>
            <a:r>
              <a:rPr lang="ko-KR" altLang="en-US" sz="2000" dirty="0" smtClean="0"/>
              <a:t>를 우리가 가지고 있는 데이터를 이용해서 직접 학습을 하기 때문에 더 좋은 성능을 낼 수 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93AE-5A72-4061-A4B4-754AABBD279B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62400"/>
            <a:ext cx="5562600" cy="24278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644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Fine tuning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어떠한 층의 파라미터를 새롭게 학습하느냐</a:t>
            </a:r>
            <a:r>
              <a:rPr lang="en-US" altLang="ko-KR" sz="2800" dirty="0" smtClean="0"/>
              <a:t>?</a:t>
            </a:r>
          </a:p>
          <a:p>
            <a:pPr lvl="1"/>
            <a:r>
              <a:rPr lang="ko-KR" altLang="en-US" sz="2400" dirty="0" smtClean="0"/>
              <a:t>보통 출력층에 가까운 파라미터부터 새롭게 학습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이는 입력층에 가까운 층일수록 이미지의 일반적인 정보를 추출하고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출력층에 가까운 층일수록 주어진 </a:t>
            </a:r>
            <a:r>
              <a:rPr lang="en-US" altLang="ko-KR" sz="2400" dirty="0" smtClean="0"/>
              <a:t>task</a:t>
            </a:r>
            <a:r>
              <a:rPr lang="ko-KR" altLang="en-US" sz="2400" dirty="0" smtClean="0"/>
              <a:t>를 푸는데 중요한 정보를 추출 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83E7-53B9-4590-B9B0-15B28FB6504D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6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Fine tuning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사람의 얼굴을 인식하는 문제의 경우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581AF-BA5F-414B-82AB-31209C3B8682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88599"/>
            <a:ext cx="75438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828800" y="5867400"/>
            <a:ext cx="5562600" cy="619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위의 그림에서 보이는 것 처럼 출력층에 </a:t>
            </a:r>
            <a:r>
              <a:rPr lang="ko-KR" altLang="ko-KR" sz="16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가까울수록 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주어진 문제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사람 얼굴 인식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가까운 정보가 추출된다</a:t>
            </a:r>
            <a:r>
              <a:rPr lang="en-US" altLang="ko-KR" sz="16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838200" y="5410200"/>
            <a:ext cx="7315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152400" y="54864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입력층</a:t>
            </a:r>
            <a:endParaRPr lang="ko-KR" alt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7994650" y="554772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출력층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370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Fine tuning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얼마나 많은 </a:t>
            </a:r>
            <a:r>
              <a:rPr lang="en-US" altLang="ko-KR" dirty="0" smtClean="0"/>
              <a:t>layers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fine tuning </a:t>
            </a:r>
            <a:r>
              <a:rPr lang="ko-KR" altLang="en-US" dirty="0" smtClean="0"/>
              <a:t>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ko-KR" dirty="0"/>
              <a:t>학습에 사용가능한 데이터의 양과</a:t>
            </a:r>
            <a:r>
              <a:rPr lang="en-US" altLang="ko-KR" dirty="0"/>
              <a:t> task</a:t>
            </a:r>
            <a:r>
              <a:rPr lang="ko-KR" altLang="ko-KR" dirty="0"/>
              <a:t>의 유사한 정도에 의해 </a:t>
            </a:r>
            <a:r>
              <a:rPr lang="ko-KR" altLang="ko-KR" dirty="0" smtClean="0"/>
              <a:t>결정</a:t>
            </a:r>
            <a:endParaRPr lang="ko-KR" altLang="ko-KR" dirty="0"/>
          </a:p>
          <a:p>
            <a:pPr lvl="2"/>
            <a:r>
              <a:rPr lang="ko-KR" altLang="en-US" dirty="0" smtClean="0"/>
              <a:t>학습 데이터의 양이 많을수록</a:t>
            </a:r>
            <a:r>
              <a:rPr lang="en-US" altLang="ko-KR" dirty="0" smtClean="0"/>
              <a:t>, task</a:t>
            </a:r>
            <a:r>
              <a:rPr lang="ko-KR" altLang="en-US" dirty="0" smtClean="0"/>
              <a:t>의 유사도가 작을수록 더 많은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를 학습한다</a:t>
            </a:r>
            <a:r>
              <a:rPr lang="en-US" altLang="ko-KR" dirty="0" smtClean="0"/>
              <a:t>. 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BE959-3DE3-4AD2-95CA-4E2E089CE52B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Fine tuning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code</a:t>
            </a:r>
          </a:p>
          <a:p>
            <a:pPr lvl="1"/>
            <a:r>
              <a:rPr lang="en-US" altLang="ko-KR" dirty="0" err="1" smtClean="0"/>
              <a:t>DL_transfer_learning_fine_tuning.ipynb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B59A0-F529-4DC2-9EDE-90EDF3C63934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8050" y="3474948"/>
            <a:ext cx="708660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dirty="0"/>
              <a:t> base_model = MobileNet(include_top=False,</a:t>
            </a:r>
          </a:p>
          <a:p>
            <a:r>
              <a:rPr lang="ko-KR" altLang="en-US" dirty="0"/>
              <a:t>                           input_shape=(IMG_WIDTH, IMG_HEIGHT, 3))</a:t>
            </a:r>
          </a:p>
          <a:p>
            <a:r>
              <a:rPr lang="ko-KR" altLang="en-US" dirty="0"/>
              <a:t>    for layer in base_model.layers[:-2]:</a:t>
            </a:r>
          </a:p>
          <a:p>
            <a:r>
              <a:rPr lang="ko-KR" altLang="en-US" dirty="0"/>
              <a:t>        layer.trainable = False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4953000"/>
            <a:ext cx="6758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Top layers</a:t>
            </a:r>
            <a:r>
              <a:rPr lang="ko-KR" altLang="en-US" dirty="0" smtClean="0"/>
              <a:t>가 아닌 </a:t>
            </a:r>
            <a:r>
              <a:rPr lang="en-US" altLang="ko-KR" dirty="0" smtClean="0"/>
              <a:t>layers </a:t>
            </a:r>
            <a:r>
              <a:rPr lang="ko-KR" altLang="en-US" dirty="0" smtClean="0"/>
              <a:t>중에서 마지막 두계층을 새롭게 학습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새롭게 학습을 하더라도 사전학습 결과를 초기값으로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3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CNN: Main architectures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Main architectures</a:t>
            </a:r>
          </a:p>
          <a:p>
            <a:pPr lvl="1"/>
            <a:r>
              <a:rPr lang="en-US" altLang="ko-KR" sz="1800" dirty="0" err="1" smtClean="0"/>
              <a:t>MobileNet</a:t>
            </a:r>
            <a:r>
              <a:rPr lang="en-US" altLang="ko-KR" sz="1800" dirty="0" smtClean="0"/>
              <a:t> </a:t>
            </a:r>
            <a:r>
              <a:rPr lang="en-US" altLang="ko-KR" sz="1800" dirty="0"/>
              <a:t>(</a:t>
            </a:r>
            <a:r>
              <a:rPr lang="en-US" altLang="ko-KR" sz="1800" dirty="0" smtClean="0"/>
              <a:t>Howard et al., 2017)</a:t>
            </a:r>
          </a:p>
          <a:p>
            <a:pPr lvl="2"/>
            <a:r>
              <a:rPr lang="en-US" altLang="ko-KR" sz="1400" dirty="0" smtClean="0"/>
              <a:t>Howard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et al., (2017</a:t>
            </a:r>
            <a:r>
              <a:rPr lang="en-US" altLang="ko-KR" sz="1400" dirty="0"/>
              <a:t>). </a:t>
            </a:r>
            <a:r>
              <a:rPr lang="en-US" altLang="ko-KR" sz="1400" dirty="0" err="1"/>
              <a:t>Mobilenets</a:t>
            </a:r>
            <a:r>
              <a:rPr lang="en-US" altLang="ko-KR" sz="1400" dirty="0"/>
              <a:t>: Efficient convolutional neural networks for mobile vision applications. </a:t>
            </a:r>
            <a:r>
              <a:rPr lang="en-US" altLang="ko-KR" sz="1400" i="1" dirty="0" err="1"/>
              <a:t>arXiv</a:t>
            </a:r>
            <a:r>
              <a:rPr lang="en-US" altLang="ko-KR" sz="1400" i="1" dirty="0"/>
              <a:t> preprint </a:t>
            </a:r>
            <a:r>
              <a:rPr lang="en-US" altLang="ko-KR" sz="1400" i="1" dirty="0" err="1"/>
              <a:t>arXiv:1704.04861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pPr lvl="2"/>
            <a:r>
              <a:rPr lang="en-US" altLang="ko-KR" sz="1600" dirty="0">
                <a:hlinkClick r:id="rId2"/>
              </a:rPr>
              <a:t>https://</a:t>
            </a:r>
            <a:r>
              <a:rPr lang="en-US" altLang="ko-KR" sz="1600" dirty="0" err="1" smtClean="0">
                <a:hlinkClick r:id="rId2"/>
              </a:rPr>
              <a:t>arxiv.org</a:t>
            </a:r>
            <a:r>
              <a:rPr lang="en-US" altLang="ko-KR" sz="1600" dirty="0" smtClean="0">
                <a:hlinkClick r:id="rId2"/>
              </a:rPr>
              <a:t>/abs/1704.04861</a:t>
            </a:r>
            <a:r>
              <a:rPr lang="en-US" altLang="ko-KR" sz="1600" dirty="0" smtClean="0"/>
              <a:t> </a:t>
            </a:r>
          </a:p>
          <a:p>
            <a:pPr lvl="1"/>
            <a:r>
              <a:rPr lang="en-US" altLang="ko-KR" sz="1800" dirty="0" err="1" smtClean="0"/>
              <a:t>EfficientNet</a:t>
            </a:r>
            <a:r>
              <a:rPr lang="en-US" altLang="ko-KR" sz="1800" dirty="0" smtClean="0"/>
              <a:t> (</a:t>
            </a:r>
            <a:r>
              <a:rPr lang="es-ES" altLang="ko-KR" sz="1800" dirty="0" smtClean="0"/>
              <a:t>Tan &amp; Le, 2019)</a:t>
            </a:r>
          </a:p>
          <a:p>
            <a:pPr lvl="2"/>
            <a:r>
              <a:rPr lang="en-US" altLang="ko-KR" sz="1400" dirty="0"/>
              <a:t>Tan, M., &amp; Le, Q. (2019, May). </a:t>
            </a:r>
            <a:r>
              <a:rPr lang="en-US" altLang="ko-KR" sz="1400" dirty="0" err="1"/>
              <a:t>Efficientnet</a:t>
            </a:r>
            <a:r>
              <a:rPr lang="en-US" altLang="ko-KR" sz="1400" dirty="0"/>
              <a:t>: Rethinking model scaling for convolutional neural networks. In </a:t>
            </a:r>
            <a:r>
              <a:rPr lang="en-US" altLang="ko-KR" sz="1400" i="1" dirty="0"/>
              <a:t>International Conference on Machine Learning</a:t>
            </a:r>
            <a:r>
              <a:rPr lang="en-US" altLang="ko-KR" sz="1400" dirty="0"/>
              <a:t> (pp. 6105-6114). </a:t>
            </a:r>
            <a:r>
              <a:rPr lang="en-US" altLang="ko-KR" sz="1400" dirty="0" err="1"/>
              <a:t>PMLR</a:t>
            </a:r>
            <a:r>
              <a:rPr lang="en-US" altLang="ko-KR" sz="1400" dirty="0"/>
              <a:t>.</a:t>
            </a:r>
            <a:endParaRPr lang="es-ES" altLang="ko-KR" sz="1400" dirty="0" smtClean="0"/>
          </a:p>
          <a:p>
            <a:pPr lvl="2"/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arxiv.org/abs/1905.11946</a:t>
            </a:r>
            <a:r>
              <a:rPr lang="en-US" altLang="ko-KR" sz="1600" dirty="0" smtClean="0"/>
              <a:t> </a:t>
            </a:r>
          </a:p>
          <a:p>
            <a:pPr lvl="1"/>
            <a:endParaRPr lang="en-US" altLang="ko-KR" sz="1800" dirty="0" smtClean="0"/>
          </a:p>
          <a:p>
            <a:pPr lvl="1"/>
            <a:endParaRPr lang="ko-KR" alt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23A45-0AFB-4C24-95D7-8E7B30C823A2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7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Models since </a:t>
            </a:r>
            <a:r>
              <a:rPr lang="en-US" altLang="ko-KR" dirty="0" err="1" smtClean="0"/>
              <a:t>ViT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Models after Vision Transformer (</a:t>
            </a:r>
            <a:r>
              <a:rPr lang="en-US" altLang="ko-KR" sz="20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Dosovitskiy</a:t>
            </a:r>
            <a:r>
              <a:rPr lang="en-US" altLang="ko-KR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 et al., 2020)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ACC3-81BA-41DE-BEE3-EC6968161BC7}" type="datetime1">
              <a:rPr lang="en-US" altLang="ko-KR" smtClean="0"/>
              <a:t>9/23/2023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Pre-trained models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" y="5320308"/>
            <a:ext cx="84875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Dosovitskiy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A., Beyer, L.,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Kolesnikov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A.,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Weissenborn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D.,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Zhai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X.,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Unterthiner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T., ... &amp;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Houlsby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, N. (2020). An image is worth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16x16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 words: Transformers for image recognition at scale. </a:t>
            </a:r>
            <a:r>
              <a:rPr lang="en-US" altLang="ko-KR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</a:t>
            </a:r>
            <a:r>
              <a:rPr lang="en-US" altLang="ko-KR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arXiv:2010.11929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ko-KR" alt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05" y="2745407"/>
            <a:ext cx="8810570" cy="21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998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Week 1: Course Introduction&amp;quot;&quot;/&gt;&lt;property id=&quot;20307&quot; value=&quot;256&quot;/&gt;&lt;/object&gt;&lt;object type=&quot;3&quot; unique_id=&quot;10005&quot;&gt;&lt;property id=&quot;20148&quot; value=&quot;5&quot;/&gt;&lt;property id=&quot;20300&quot; value=&quot;Slide 4 - &amp;quot;Course Intro. &amp;quot;&quot;/&gt;&lt;property id=&quot;20307&quot; value=&quot;257&quot;/&gt;&lt;/object&gt;&lt;object type=&quot;3&quot; unique_id=&quot;10403&quot;&gt;&lt;property id=&quot;20148&quot; value=&quot;5&quot;/&gt;&lt;property id=&quot;20300&quot; value=&quot;Slide 5&quot;/&gt;&lt;property id=&quot;20307&quot; value=&quot;258&quot;/&gt;&lt;/object&gt;&lt;object type=&quot;3&quot; unique_id=&quot;10435&quot;&gt;&lt;property id=&quot;20148&quot; value=&quot;5&quot;/&gt;&lt;property id=&quot;20300&quot; value=&quot;Slide 2 - &amp;quot;Instructor&amp;quot;&quot;/&gt;&lt;property id=&quot;20307&quot; value=&quot;259&quot;/&gt;&lt;/object&gt;&lt;object type=&quot;3&quot; unique_id=&quot;10436&quot;&gt;&lt;property id=&quot;20148&quot; value=&quot;5&quot;/&gt;&lt;property id=&quot;20300&quot; value=&quot;Slide 6 - &amp;quot;Course Schedule&amp;quot;&quot;/&gt;&lt;property id=&quot;20307&quot; value=&quot;260&quot;/&gt;&lt;/object&gt;&lt;object type=&quot;3&quot; unique_id=&quot;10437&quot;&gt;&lt;property id=&quot;20148&quot; value=&quot;5&quot;/&gt;&lt;property id=&quot;20300&quot; value=&quot;Slide 7 - &amp;quot;Course Schedule (cont.)&amp;quot;&quot;/&gt;&lt;property id=&quot;20307&quot; value=&quot;261&quot;/&gt;&lt;/object&gt;&lt;object type=&quot;3&quot; unique_id=&quot;10438&quot;&gt;&lt;property id=&quot;20148&quot; value=&quot;5&quot;/&gt;&lt;property id=&quot;20300&quot; value=&quot;Slide 8 - &amp;quot;Course Schedule (cont.)&amp;quot;&quot;/&gt;&lt;property id=&quot;20307&quot; value=&quot;262&quot;/&gt;&lt;/object&gt;&lt;object type=&quot;3&quot; unique_id=&quot;10484&quot;&gt;&lt;property id=&quot;20148&quot; value=&quot;5&quot;/&gt;&lt;property id=&quot;20300&quot; value=&quot;Slide 9 - &amp;quot;Weekly Schedule (안)&amp;quot;&quot;/&gt;&lt;property id=&quot;20307&quot; value=&quot;263&quot;/&gt;&lt;/object&gt;&lt;object type=&quot;3&quot; unique_id=&quot;10535&quot;&gt;&lt;property id=&quot;20148&quot; value=&quot;5&quot;/&gt;&lt;property id=&quot;20300&quot; value=&quot;Slide 3 - &amp;quot;Instructor&amp;quot;&quot;/&gt;&lt;property id=&quot;20307&quot; value=&quot;264&quot;/&gt;&lt;/object&gt;&lt;object type=&quot;3&quot; unique_id=&quot;10591&quot;&gt;&lt;property id=&quot;20148&quot; value=&quot;5&quot;/&gt;&lt;property id=&quot;20300&quot; value=&quot;Slide 11 - &amp;quot;Requirements&amp;quot;&quot;/&gt;&lt;property id=&quot;20307&quot; value=&quot;265&quot;/&gt;&lt;/object&gt;&lt;object type=&quot;3&quot; unique_id=&quot;10628&quot;&gt;&lt;property id=&quot;20148&quot; value=&quot;5&quot;/&gt;&lt;property id=&quot;20300&quot; value=&quot;Slide 12 - &amp;quot;Possible research questions&amp;quot;&quot;/&gt;&lt;property id=&quot;20307&quot; value=&quot;266&quot;/&gt;&lt;/object&gt;&lt;object type=&quot;3&quot; unique_id=&quot;10720&quot;&gt;&lt;property id=&quot;20148&quot; value=&quot;5&quot;/&gt;&lt;property id=&quot;20300&quot; value=&quot;Slide 10 - &amp;quot;Grading&amp;quot;&quot;/&gt;&lt;property id=&quot;20307&quot; value=&quot;270&quot;/&gt;&lt;/object&gt;&lt;object type=&quot;3&quot; unique_id=&quot;10721&quot;&gt;&lt;property id=&quot;20148&quot; value=&quot;5&quot;/&gt;&lt;property id=&quot;20300&quot; value=&quot;Slide 13 - &amp;quot;What do we need?&amp;quot;&quot;/&gt;&lt;property id=&quot;20307&quot; value=&quot;267&quot;/&gt;&lt;/object&gt;&lt;object type=&quot;3&quot; unique_id=&quot;10722&quot;&gt;&lt;property id=&quot;20148&quot; value=&quot;5&quot;/&gt;&lt;property id=&quot;20300&quot; value=&quot;Slide 14 - &amp;quot;Data&amp;quot;&quot;/&gt;&lt;property id=&quot;20307&quot; value=&quot;268&quot;/&gt;&lt;/object&gt;&lt;object type=&quot;3&quot; unique_id=&quot;10723&quot;&gt;&lt;property id=&quot;20148&quot; value=&quot;5&quot;/&gt;&lt;property id=&quot;20300&quot; value=&quot;Slide 15 - &amp;quot;Data (cont.)&amp;quot;&quot;/&gt;&lt;property id=&quot;20307&quot; value=&quot;269&quot;/&gt;&lt;/object&gt;&lt;object type=&quot;3&quot; unique_id=&quot;10724&quot;&gt;&lt;property id=&quot;20148&quot; value=&quot;5&quot;/&gt;&lt;property id=&quot;20300&quot; value=&quot;Slide 16 - &amp;quot;Study examples&amp;quot;&quot;/&gt;&lt;property id=&quot;20307&quot; value=&quot;27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1013022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>
            <a:alpha val="20000"/>
          </a:srgbClr>
        </a:solidFill>
        <a:ln w="25400" cap="flat" cmpd="sng" algn="ctr">
          <a:solidFill>
            <a:srgbClr val="FF0000"/>
          </a:solidFill>
          <a:prstDash val="sysDash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TS102821062</Template>
  <TotalTime>46216</TotalTime>
  <Words>3759</Words>
  <Application>Microsoft Office PowerPoint</Application>
  <PresentationFormat>On-screen Show (4:3)</PresentationFormat>
  <Paragraphs>773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3" baseType="lpstr">
      <vt:lpstr>Arial Unicode MS</vt:lpstr>
      <vt:lpstr>charter</vt:lpstr>
      <vt:lpstr>굴림체</vt:lpstr>
      <vt:lpstr>나눔스퀘어</vt:lpstr>
      <vt:lpstr>나눔스퀘어 Bold</vt:lpstr>
      <vt:lpstr>맑은 고딕</vt:lpstr>
      <vt:lpstr>Arial</vt:lpstr>
      <vt:lpstr>Calibri</vt:lpstr>
      <vt:lpstr>Cambria Math</vt:lpstr>
      <vt:lpstr>Tahoma</vt:lpstr>
      <vt:lpstr>Times New Roman</vt:lpstr>
      <vt:lpstr>Verdana</vt:lpstr>
      <vt:lpstr>Wingdings</vt:lpstr>
      <vt:lpstr>01013022</vt:lpstr>
      <vt:lpstr>CNN: 사전학습모형 사용하기</vt:lpstr>
      <vt:lpstr>이미지 분류</vt:lpstr>
      <vt:lpstr>Pre-trained models</vt:lpstr>
      <vt:lpstr>Pre-trained models</vt:lpstr>
      <vt:lpstr>ImageNet 1000 dataset</vt:lpstr>
      <vt:lpstr>CNN: Main architectures</vt:lpstr>
      <vt:lpstr>CNN: Main architectures</vt:lpstr>
      <vt:lpstr>CNN: Main architectures</vt:lpstr>
      <vt:lpstr>Models since ViT</vt:lpstr>
      <vt:lpstr>주요 사전 학습 모형</vt:lpstr>
      <vt:lpstr>LeNet</vt:lpstr>
      <vt:lpstr>LeNet</vt:lpstr>
      <vt:lpstr>AlexNet</vt:lpstr>
      <vt:lpstr>AlexNet</vt:lpstr>
      <vt:lpstr>VGG-16</vt:lpstr>
      <vt:lpstr>VGG-16</vt:lpstr>
      <vt:lpstr>VGG-16</vt:lpstr>
      <vt:lpstr>InceptionNet</vt:lpstr>
      <vt:lpstr>GoogLeNet (InceptionNet)</vt:lpstr>
      <vt:lpstr>GoogLeNet (InceptionNet)</vt:lpstr>
      <vt:lpstr>GoogLeNet (InceptionNet)</vt:lpstr>
      <vt:lpstr>GoogLeNet (InceptionNet)</vt:lpstr>
      <vt:lpstr>ResNet</vt:lpstr>
      <vt:lpstr>ResNet</vt:lpstr>
      <vt:lpstr>ResNet</vt:lpstr>
      <vt:lpstr>ResNet</vt:lpstr>
      <vt:lpstr>ResNet</vt:lpstr>
      <vt:lpstr>ResNet</vt:lpstr>
      <vt:lpstr>ResNet</vt:lpstr>
      <vt:lpstr>MobileNet</vt:lpstr>
      <vt:lpstr>MobileNet</vt:lpstr>
      <vt:lpstr>MobileNet</vt:lpstr>
      <vt:lpstr>MobileNet</vt:lpstr>
      <vt:lpstr>DenseNet</vt:lpstr>
      <vt:lpstr>DenseNet</vt:lpstr>
      <vt:lpstr>EfficientNet</vt:lpstr>
      <vt:lpstr>EfficientNet</vt:lpstr>
      <vt:lpstr>ImageNet 1000 dataset</vt:lpstr>
      <vt:lpstr>Pre-trained model 사용 방법</vt:lpstr>
      <vt:lpstr>Pre-trained models</vt:lpstr>
      <vt:lpstr>Pre-trained models</vt:lpstr>
      <vt:lpstr>Pre-trained 모형의 결과를 그대로 사용하기</vt:lpstr>
      <vt:lpstr>Pre-trained model 사용하기 1</vt:lpstr>
      <vt:lpstr>Pre-trained model 사용하기 1</vt:lpstr>
      <vt:lpstr>Pre-trained model 사용하기 1</vt:lpstr>
      <vt:lpstr>CNN 기반 모형의 일반적 구조</vt:lpstr>
      <vt:lpstr>CNN 기반 모형의 일반적 구조</vt:lpstr>
      <vt:lpstr>VGG16 이용하기</vt:lpstr>
      <vt:lpstr>VGG16 이용하기</vt:lpstr>
      <vt:lpstr>정사각형으로 만들기</vt:lpstr>
      <vt:lpstr>Cropping 관련</vt:lpstr>
      <vt:lpstr>VGG16 이용하기</vt:lpstr>
      <vt:lpstr>VGG16 이용하기</vt:lpstr>
      <vt:lpstr>VGG16 이용하기</vt:lpstr>
      <vt:lpstr>VGG16 이용하기</vt:lpstr>
      <vt:lpstr>VGG16 이용하기</vt:lpstr>
      <vt:lpstr>ResNet 이용하기</vt:lpstr>
      <vt:lpstr>Transfer Learning (전이학습)</vt:lpstr>
      <vt:lpstr>Transfer learning</vt:lpstr>
      <vt:lpstr>Transfer learning</vt:lpstr>
      <vt:lpstr>Transfer learning</vt:lpstr>
      <vt:lpstr>Transfer learning: Features extraction</vt:lpstr>
      <vt:lpstr>Transfer learning: Features extraction</vt:lpstr>
      <vt:lpstr>Transfer learning: Features extraction</vt:lpstr>
      <vt:lpstr>Transfer learning: Features extraction</vt:lpstr>
      <vt:lpstr>Transfer learning: Features extraction</vt:lpstr>
      <vt:lpstr>Transfer learning</vt:lpstr>
      <vt:lpstr>Transfer learning</vt:lpstr>
      <vt:lpstr>Transfer learning</vt:lpstr>
      <vt:lpstr>Data augmentation</vt:lpstr>
      <vt:lpstr>Data augmentation</vt:lpstr>
      <vt:lpstr>Data augmentation</vt:lpstr>
      <vt:lpstr>Transfer learning</vt:lpstr>
      <vt:lpstr>Fine tuning</vt:lpstr>
      <vt:lpstr>Fine tuning</vt:lpstr>
      <vt:lpstr>Fine tuning</vt:lpstr>
      <vt:lpstr>Fine tuning</vt:lpstr>
      <vt:lpstr>Fine tuning</vt:lpstr>
      <vt:lpstr>Fine tuning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Sang Yup Lee</dc:creator>
  <cp:lastModifiedBy>Sang</cp:lastModifiedBy>
  <cp:revision>600</cp:revision>
  <dcterms:created xsi:type="dcterms:W3CDTF">2015-01-19T14:33:39Z</dcterms:created>
  <dcterms:modified xsi:type="dcterms:W3CDTF">2023-09-23T04:39:43Z</dcterms:modified>
</cp:coreProperties>
</file>